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5" r:id="rId13"/>
    <p:sldId id="267" r:id="rId14"/>
    <p:sldId id="269" r:id="rId15"/>
    <p:sldId id="268" r:id="rId16"/>
    <p:sldId id="292" r:id="rId17"/>
    <p:sldId id="270" r:id="rId18"/>
    <p:sldId id="289" r:id="rId19"/>
    <p:sldId id="290" r:id="rId20"/>
    <p:sldId id="271" r:id="rId21"/>
    <p:sldId id="301" r:id="rId22"/>
    <p:sldId id="272" r:id="rId23"/>
    <p:sldId id="273" r:id="rId24"/>
    <p:sldId id="274" r:id="rId25"/>
    <p:sldId id="276" r:id="rId26"/>
    <p:sldId id="293" r:id="rId27"/>
    <p:sldId id="294" r:id="rId28"/>
    <p:sldId id="291" r:id="rId29"/>
    <p:sldId id="303" r:id="rId30"/>
    <p:sldId id="295" r:id="rId31"/>
    <p:sldId id="296" r:id="rId32"/>
    <p:sldId id="300" r:id="rId33"/>
    <p:sldId id="297" r:id="rId34"/>
    <p:sldId id="298" r:id="rId35"/>
    <p:sldId id="299" r:id="rId36"/>
    <p:sldId id="302" r:id="rId37"/>
    <p:sldId id="309" r:id="rId38"/>
    <p:sldId id="310" r:id="rId39"/>
    <p:sldId id="314" r:id="rId40"/>
    <p:sldId id="308" r:id="rId41"/>
    <p:sldId id="311" r:id="rId42"/>
    <p:sldId id="305" r:id="rId43"/>
    <p:sldId id="304" r:id="rId44"/>
    <p:sldId id="312" r:id="rId45"/>
    <p:sldId id="307" r:id="rId46"/>
    <p:sldId id="306" r:id="rId47"/>
    <p:sldId id="313" r:id="rId48"/>
    <p:sldId id="315" r:id="rId49"/>
    <p:sldId id="277" r:id="rId50"/>
    <p:sldId id="278" r:id="rId51"/>
    <p:sldId id="279" r:id="rId52"/>
    <p:sldId id="280" r:id="rId53"/>
    <p:sldId id="281" r:id="rId54"/>
    <p:sldId id="282" r:id="rId55"/>
    <p:sldId id="283" r:id="rId56"/>
    <p:sldId id="284" r:id="rId57"/>
    <p:sldId id="285" r:id="rId58"/>
    <p:sldId id="286" r:id="rId59"/>
    <p:sldId id="287" r:id="rId60"/>
    <p:sldId id="288"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87A747-7E04-4F29-910B-08C034660AD1}" type="datetimeFigureOut">
              <a:rPr lang="en-US" smtClean="0"/>
              <a:pPr/>
              <a:t>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9FFA1-FE1E-463F-89A7-06405BA9F2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87A747-7E04-4F29-910B-08C034660AD1}" type="datetimeFigureOut">
              <a:rPr lang="en-US" smtClean="0"/>
              <a:pPr/>
              <a:t>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9FFA1-FE1E-463F-89A7-06405BA9F2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87A747-7E04-4F29-910B-08C034660AD1}" type="datetimeFigureOut">
              <a:rPr lang="en-US" smtClean="0"/>
              <a:pPr/>
              <a:t>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9FFA1-FE1E-463F-89A7-06405BA9F2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87A747-7E04-4F29-910B-08C034660AD1}" type="datetimeFigureOut">
              <a:rPr lang="en-US" smtClean="0"/>
              <a:pPr/>
              <a:t>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9FFA1-FE1E-463F-89A7-06405BA9F2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87A747-7E04-4F29-910B-08C034660AD1}" type="datetimeFigureOut">
              <a:rPr lang="en-US" smtClean="0"/>
              <a:pPr/>
              <a:t>2/28/2012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59FFA1-FE1E-463F-89A7-06405BA9F2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87A747-7E04-4F29-910B-08C034660AD1}" type="datetimeFigureOut">
              <a:rPr lang="en-US" smtClean="0"/>
              <a:pPr/>
              <a:t>2/28/2012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9FFA1-FE1E-463F-89A7-06405BA9F2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87A747-7E04-4F29-910B-08C034660AD1}" type="datetimeFigureOut">
              <a:rPr lang="en-US" smtClean="0"/>
              <a:pPr/>
              <a:t>2/28/2012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59FFA1-FE1E-463F-89A7-06405BA9F2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87A747-7E04-4F29-910B-08C034660AD1}" type="datetimeFigureOut">
              <a:rPr lang="en-US" smtClean="0"/>
              <a:pPr/>
              <a:t>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9FFA1-FE1E-463F-89A7-06405BA9F2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87A747-7E04-4F29-910B-08C034660AD1}" type="datetimeFigureOut">
              <a:rPr lang="en-US" smtClean="0"/>
              <a:pPr/>
              <a:t>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9FFA1-FE1E-463F-89A7-06405BA9F2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87A747-7E04-4F29-910B-08C034660AD1}" type="datetimeFigureOut">
              <a:rPr lang="en-US" smtClean="0"/>
              <a:pPr/>
              <a:t>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9FFA1-FE1E-463F-89A7-06405BA9F2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87A747-7E04-4F29-910B-08C034660AD1}" type="datetimeFigureOut">
              <a:rPr lang="en-US" smtClean="0"/>
              <a:pPr/>
              <a:t>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9FFA1-FE1E-463F-89A7-06405BA9F2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87A747-7E04-4F29-910B-08C034660AD1}" type="datetimeFigureOut">
              <a:rPr lang="en-US" smtClean="0"/>
              <a:pPr/>
              <a:t>2/28/2012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9FFA1-FE1E-463F-89A7-06405BA9F2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Warm Up #1</a:t>
            </a:r>
            <a:endParaRPr lang="en-US" dirty="0"/>
          </a:p>
        </p:txBody>
      </p:sp>
      <p:sp>
        <p:nvSpPr>
          <p:cNvPr id="5" name="Content Placeholder 4"/>
          <p:cNvSpPr>
            <a:spLocks noGrp="1"/>
          </p:cNvSpPr>
          <p:nvPr>
            <p:ph idx="1"/>
          </p:nvPr>
        </p:nvSpPr>
        <p:spPr/>
        <p:txBody>
          <a:bodyPr/>
          <a:lstStyle/>
          <a:p>
            <a:r>
              <a:rPr lang="en-US" dirty="0" smtClean="0"/>
              <a:t>What does it mean for an energy source to be “renewable?”</a:t>
            </a:r>
          </a:p>
          <a:p>
            <a:endParaRPr lang="en-US" dirty="0"/>
          </a:p>
          <a:p>
            <a:r>
              <a:rPr lang="en-US" dirty="0" smtClean="0"/>
              <a:t>Give two examples of energy sources that are “renewable.”</a:t>
            </a:r>
          </a:p>
          <a:p>
            <a:endParaRPr lang="en-US" dirty="0"/>
          </a:p>
          <a:p>
            <a:r>
              <a:rPr lang="en-US" dirty="0" smtClean="0"/>
              <a:t>Do you think “renewable” sources like the two you listed are good or bad?  Explain.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 Up #2</a:t>
            </a:r>
            <a:endParaRPr lang="en-US" dirty="0"/>
          </a:p>
        </p:txBody>
      </p:sp>
      <p:sp>
        <p:nvSpPr>
          <p:cNvPr id="3" name="Content Placeholder 2"/>
          <p:cNvSpPr>
            <a:spLocks noGrp="1"/>
          </p:cNvSpPr>
          <p:nvPr>
            <p:ph idx="1"/>
          </p:nvPr>
        </p:nvSpPr>
        <p:spPr>
          <a:xfrm>
            <a:off x="457200" y="1600200"/>
            <a:ext cx="8229600" cy="4876800"/>
          </a:xfrm>
        </p:spPr>
        <p:txBody>
          <a:bodyPr/>
          <a:lstStyle/>
          <a:p>
            <a:r>
              <a:rPr lang="en-US" dirty="0" smtClean="0"/>
              <a:t>Where have you seen the word “watts” being used before?  What do you think it means?</a:t>
            </a:r>
          </a:p>
          <a:p>
            <a:endParaRPr lang="en-US" dirty="0"/>
          </a:p>
          <a:p>
            <a:r>
              <a:rPr lang="en-US" dirty="0" smtClean="0"/>
              <a:t>How can you tell a car, like a Acura NSX, is powerful?  (i.e. what quality about the car makes it powerful?)</a:t>
            </a:r>
          </a:p>
          <a:p>
            <a:endParaRPr lang="en-US" dirty="0"/>
          </a:p>
          <a:p>
            <a:r>
              <a:rPr lang="en-US" dirty="0" smtClean="0"/>
              <a:t>How many meters are in a kilometer?  What about a </a:t>
            </a:r>
            <a:r>
              <a:rPr lang="en-US" dirty="0" err="1" smtClean="0"/>
              <a:t>megameter</a:t>
            </a:r>
            <a:r>
              <a:rPr lang="en-US" dirty="0" smtClean="0"/>
              <a:t> (yes, that’s a real thing)?</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Chapters 15 &amp; 16</a:t>
            </a:r>
            <a:endParaRPr lang="en-US" dirty="0"/>
          </a:p>
        </p:txBody>
      </p:sp>
      <p:sp>
        <p:nvSpPr>
          <p:cNvPr id="5" name="Subtitle 4"/>
          <p:cNvSpPr>
            <a:spLocks noGrp="1"/>
          </p:cNvSpPr>
          <p:nvPr>
            <p:ph type="subTitle" idx="1"/>
          </p:nvPr>
        </p:nvSpPr>
        <p:spPr/>
        <p:txBody>
          <a:bodyPr/>
          <a:lstStyle/>
          <a:p>
            <a:r>
              <a:rPr lang="en-US" dirty="0" smtClean="0"/>
              <a:t>Energy: Renewable and Non-Renewable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Laws of Energy (Thermodynamics)</a:t>
            </a:r>
            <a:endParaRPr lang="en-US" dirty="0"/>
          </a:p>
        </p:txBody>
      </p:sp>
      <p:sp>
        <p:nvSpPr>
          <p:cNvPr id="3" name="Content Placeholder 2"/>
          <p:cNvSpPr>
            <a:spLocks noGrp="1"/>
          </p:cNvSpPr>
          <p:nvPr>
            <p:ph idx="1"/>
          </p:nvPr>
        </p:nvSpPr>
        <p:spPr/>
        <p:txBody>
          <a:bodyPr/>
          <a:lstStyle/>
          <a:p>
            <a:r>
              <a:rPr lang="en-US" dirty="0" smtClean="0"/>
              <a:t>Law 1: Energy cannot be created or destroyed</a:t>
            </a:r>
          </a:p>
          <a:p>
            <a:pPr lvl="1"/>
            <a:r>
              <a:rPr lang="en-US" dirty="0" smtClean="0"/>
              <a:t>You can’t make something out of nothing</a:t>
            </a:r>
          </a:p>
          <a:p>
            <a:pPr lvl="1"/>
            <a:endParaRPr lang="en-US" dirty="0" smtClean="0"/>
          </a:p>
          <a:p>
            <a:pPr lvl="1"/>
            <a:endParaRPr lang="en-US" dirty="0"/>
          </a:p>
          <a:p>
            <a:r>
              <a:rPr lang="en-US" dirty="0" smtClean="0"/>
              <a:t>Law 2: When energy is converted from one form to another, some of that energy is lost</a:t>
            </a:r>
          </a:p>
          <a:p>
            <a:pPr lvl="1"/>
            <a:r>
              <a:rPr lang="en-US" dirty="0" smtClean="0"/>
              <a:t>Moving up food chain, some energy lost as HEAT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Energy: Watts</a:t>
            </a:r>
            <a:endParaRPr lang="en-US" dirty="0"/>
          </a:p>
        </p:txBody>
      </p:sp>
      <p:sp>
        <p:nvSpPr>
          <p:cNvPr id="3" name="Content Placeholder 2"/>
          <p:cNvSpPr>
            <a:spLocks noGrp="1"/>
          </p:cNvSpPr>
          <p:nvPr>
            <p:ph idx="1"/>
          </p:nvPr>
        </p:nvSpPr>
        <p:spPr/>
        <p:txBody>
          <a:bodyPr/>
          <a:lstStyle/>
          <a:p>
            <a:r>
              <a:rPr lang="en-US" b="1" u="sng" dirty="0" smtClean="0"/>
              <a:t>Watt</a:t>
            </a:r>
            <a:r>
              <a:rPr lang="en-US" dirty="0" smtClean="0"/>
              <a:t> – standard unit of measurement for energy</a:t>
            </a:r>
          </a:p>
          <a:p>
            <a:endParaRPr lang="en-US" dirty="0"/>
          </a:p>
          <a:p>
            <a:r>
              <a:rPr lang="en-US" dirty="0" smtClean="0"/>
              <a:t>Two forms you will see:</a:t>
            </a:r>
          </a:p>
          <a:p>
            <a:r>
              <a:rPr lang="en-US" dirty="0" smtClean="0"/>
              <a:t>Kilowatts (1 kW = 1000 watts)</a:t>
            </a:r>
          </a:p>
          <a:p>
            <a:pPr lvl="1"/>
            <a:r>
              <a:rPr lang="en-US" dirty="0" smtClean="0"/>
              <a:t>1x10</a:t>
            </a:r>
            <a:r>
              <a:rPr lang="en-US" baseline="30000" dirty="0" smtClean="0"/>
              <a:t>3</a:t>
            </a:r>
            <a:r>
              <a:rPr lang="en-US" dirty="0" smtClean="0"/>
              <a:t> watts</a:t>
            </a:r>
          </a:p>
          <a:p>
            <a:r>
              <a:rPr lang="en-US" dirty="0" smtClean="0"/>
              <a:t>Megawatts (1 MW = 1,000,000 watts)</a:t>
            </a:r>
          </a:p>
          <a:p>
            <a:pPr lvl="1"/>
            <a:r>
              <a:rPr lang="en-US" dirty="0" smtClean="0"/>
              <a:t>1x10</a:t>
            </a:r>
            <a:r>
              <a:rPr lang="en-US" baseline="30000" dirty="0" smtClean="0"/>
              <a:t>6</a:t>
            </a:r>
            <a:r>
              <a:rPr lang="en-US" dirty="0" smtClean="0"/>
              <a:t> watts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Forms of Energy: Part 1</a:t>
            </a:r>
            <a:endParaRPr lang="en-US" dirty="0"/>
          </a:p>
        </p:txBody>
      </p:sp>
      <p:sp>
        <p:nvSpPr>
          <p:cNvPr id="3" name="Content Placeholder 2"/>
          <p:cNvSpPr>
            <a:spLocks noGrp="1"/>
          </p:cNvSpPr>
          <p:nvPr>
            <p:ph idx="1"/>
          </p:nvPr>
        </p:nvSpPr>
        <p:spPr/>
        <p:txBody>
          <a:bodyPr>
            <a:normAutofit lnSpcReduction="10000"/>
          </a:bodyPr>
          <a:lstStyle/>
          <a:p>
            <a:r>
              <a:rPr lang="en-US" b="1" u="sng" dirty="0" smtClean="0"/>
              <a:t>Horsepower</a:t>
            </a:r>
            <a:r>
              <a:rPr lang="en-US" dirty="0" smtClean="0"/>
              <a:t> (HP) - measures the power generated by horses (original definition)</a:t>
            </a:r>
          </a:p>
          <a:p>
            <a:pPr lvl="1"/>
            <a:r>
              <a:rPr lang="en-US" dirty="0" smtClean="0"/>
              <a:t>Ex. 1 horsepower = power of 1 horse</a:t>
            </a:r>
          </a:p>
          <a:p>
            <a:pPr lvl="1"/>
            <a:endParaRPr lang="en-US" dirty="0"/>
          </a:p>
          <a:p>
            <a:pPr>
              <a:buNone/>
            </a:pPr>
            <a:r>
              <a:rPr lang="en-US" dirty="0" smtClean="0"/>
              <a:t>Conversion:</a:t>
            </a:r>
          </a:p>
          <a:p>
            <a:r>
              <a:rPr lang="en-US" dirty="0" smtClean="0"/>
              <a:t>1 HP = 746 watts</a:t>
            </a:r>
          </a:p>
          <a:p>
            <a:pPr lvl="1"/>
            <a:r>
              <a:rPr lang="en-US" dirty="0" smtClean="0"/>
              <a:t>Random, I know.  Sorry about it.</a:t>
            </a:r>
          </a:p>
          <a:p>
            <a:pPr lvl="1"/>
            <a:endParaRPr lang="en-US" dirty="0"/>
          </a:p>
          <a:p>
            <a:r>
              <a:rPr lang="en-US" dirty="0" smtClean="0"/>
              <a:t>Ferrari vs. </a:t>
            </a:r>
            <a:r>
              <a:rPr lang="en-US" dirty="0" err="1" smtClean="0"/>
              <a:t>Prius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Forms of Energy: Part 2</a:t>
            </a:r>
            <a:endParaRPr lang="en-US" dirty="0"/>
          </a:p>
        </p:txBody>
      </p:sp>
      <p:sp>
        <p:nvSpPr>
          <p:cNvPr id="3" name="Content Placeholder 2"/>
          <p:cNvSpPr>
            <a:spLocks noGrp="1"/>
          </p:cNvSpPr>
          <p:nvPr>
            <p:ph idx="1"/>
          </p:nvPr>
        </p:nvSpPr>
        <p:spPr/>
        <p:txBody>
          <a:bodyPr/>
          <a:lstStyle/>
          <a:p>
            <a:r>
              <a:rPr lang="en-US" b="1" u="sng" dirty="0" smtClean="0"/>
              <a:t>British Thermal Units </a:t>
            </a:r>
            <a:r>
              <a:rPr lang="en-US" dirty="0" smtClean="0"/>
              <a:t>(Btu) – Amount of energy needed to raise 1 lb. of water by 1</a:t>
            </a:r>
            <a:r>
              <a:rPr lang="en-US" baseline="30000" dirty="0" smtClean="0"/>
              <a:t>o</a:t>
            </a:r>
            <a:r>
              <a:rPr lang="en-US" dirty="0" smtClean="0"/>
              <a:t>F</a:t>
            </a:r>
          </a:p>
          <a:p>
            <a:pPr lvl="1"/>
            <a:r>
              <a:rPr lang="en-US" dirty="0" smtClean="0"/>
              <a:t>Think of it like a calorie (food)</a:t>
            </a:r>
          </a:p>
          <a:p>
            <a:pPr lvl="1"/>
            <a:endParaRPr lang="en-US" dirty="0"/>
          </a:p>
          <a:p>
            <a:pPr>
              <a:buNone/>
            </a:pPr>
            <a:r>
              <a:rPr lang="en-US" dirty="0" smtClean="0"/>
              <a:t>Random Conversions:</a:t>
            </a:r>
          </a:p>
          <a:p>
            <a:r>
              <a:rPr lang="en-US" dirty="0" smtClean="0"/>
              <a:t>1 watt = 3.4 Btu</a:t>
            </a:r>
          </a:p>
          <a:p>
            <a:r>
              <a:rPr lang="en-US" dirty="0" smtClean="0"/>
              <a:t>1 HP = 2,540 Btu</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Kilowatt Hours &amp; Your Electric Bill</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Your electric bill – measures amount of power used over a period of time</a:t>
            </a:r>
          </a:p>
          <a:p>
            <a:endParaRPr lang="en-US" dirty="0"/>
          </a:p>
          <a:p>
            <a:r>
              <a:rPr lang="en-US" dirty="0" smtClean="0"/>
              <a:t>You will see:  </a:t>
            </a:r>
            <a:r>
              <a:rPr lang="en-US" b="1" dirty="0" smtClean="0"/>
              <a:t>Kilowatt Hours </a:t>
            </a:r>
            <a:r>
              <a:rPr lang="en-US" dirty="0" smtClean="0"/>
              <a:t>(kWh) – amount of watts generated in 1 hour</a:t>
            </a:r>
          </a:p>
          <a:p>
            <a:pPr lvl="1"/>
            <a:r>
              <a:rPr lang="en-US" dirty="0" smtClean="0"/>
              <a:t>Kilowatts x hours = kWh</a:t>
            </a:r>
          </a:p>
          <a:p>
            <a:endParaRPr lang="en-US" dirty="0"/>
          </a:p>
          <a:p>
            <a:pPr>
              <a:buNone/>
            </a:pPr>
            <a:r>
              <a:rPr lang="en-US" dirty="0" smtClean="0"/>
              <a:t>For these conversions:</a:t>
            </a:r>
          </a:p>
          <a:p>
            <a:r>
              <a:rPr lang="en-US" dirty="0" smtClean="0"/>
              <a:t>Know what you are starting with</a:t>
            </a:r>
          </a:p>
          <a:p>
            <a:r>
              <a:rPr lang="en-US" dirty="0" smtClean="0"/>
              <a:t>Know what they are asking for</a:t>
            </a:r>
          </a:p>
          <a:p>
            <a:r>
              <a:rPr lang="en-US" dirty="0" smtClean="0"/>
              <a:t>Convert accordingly</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Quiz # 1</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pPr>
              <a:buNone/>
            </a:pPr>
            <a:r>
              <a:rPr lang="en-US" dirty="0" smtClean="0"/>
              <a:t>A resident of Beverly Hills, a community of 10,000 homes, uses on average about 5,000 kilowatt hours of electricity per year.  The cost of electricity in this community is $0.20 per kWh.</a:t>
            </a:r>
          </a:p>
          <a:p>
            <a:endParaRPr lang="en-US" dirty="0"/>
          </a:p>
          <a:p>
            <a:r>
              <a:rPr lang="en-US" dirty="0" smtClean="0"/>
              <a:t>How much electricity would a resident use in a 20 year period?</a:t>
            </a:r>
          </a:p>
          <a:p>
            <a:r>
              <a:rPr lang="en-US" dirty="0" smtClean="0"/>
              <a:t>How many kWh of electricity does all of Beverly Hills use in one year?</a:t>
            </a:r>
          </a:p>
          <a:p>
            <a:r>
              <a:rPr lang="en-US" dirty="0" smtClean="0"/>
              <a:t>What would their electric bill be as a community for one day?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 Up # 3</a:t>
            </a:r>
            <a:endParaRPr lang="en-US" dirty="0"/>
          </a:p>
        </p:txBody>
      </p:sp>
      <p:sp>
        <p:nvSpPr>
          <p:cNvPr id="3" name="Content Placeholder 2"/>
          <p:cNvSpPr>
            <a:spLocks noGrp="1"/>
          </p:cNvSpPr>
          <p:nvPr>
            <p:ph idx="1"/>
          </p:nvPr>
        </p:nvSpPr>
        <p:spPr>
          <a:xfrm>
            <a:off x="457200" y="1219200"/>
            <a:ext cx="8229600" cy="5334000"/>
          </a:xfrm>
        </p:spPr>
        <p:txBody>
          <a:bodyPr>
            <a:normAutofit fontScale="92500" lnSpcReduction="10000"/>
          </a:bodyPr>
          <a:lstStyle/>
          <a:p>
            <a:pPr>
              <a:buNone/>
            </a:pPr>
            <a:r>
              <a:rPr lang="en-US" dirty="0" smtClean="0"/>
              <a:t>A wind turbine in Palm Springs, a community with 800 turbines, uses on average about 10,000 kilowatt hours of electricity per year.  The cost of electricity in this community is $0.20 per kWh.</a:t>
            </a:r>
          </a:p>
          <a:p>
            <a:pPr>
              <a:buNone/>
            </a:pPr>
            <a:endParaRPr lang="en-US" dirty="0" smtClean="0"/>
          </a:p>
          <a:p>
            <a:r>
              <a:rPr lang="en-US" dirty="0" smtClean="0"/>
              <a:t>Calculate the amount of energy generated from 1 turbine in 15 years.</a:t>
            </a:r>
          </a:p>
          <a:p>
            <a:r>
              <a:rPr lang="en-US" dirty="0" smtClean="0"/>
              <a:t>Calculate the amount of energy generated by all of the wind turbines in 1 day</a:t>
            </a:r>
          </a:p>
          <a:p>
            <a:r>
              <a:rPr lang="en-US" dirty="0" smtClean="0"/>
              <a:t>For this day, how much would it cost the people of Palm Springs</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Warm Up #4</a:t>
            </a:r>
            <a:endParaRPr lang="en-US" dirty="0"/>
          </a:p>
        </p:txBody>
      </p:sp>
      <p:sp>
        <p:nvSpPr>
          <p:cNvPr id="3" name="Content Placeholder 2"/>
          <p:cNvSpPr>
            <a:spLocks noGrp="1"/>
          </p:cNvSpPr>
          <p:nvPr>
            <p:ph idx="1"/>
          </p:nvPr>
        </p:nvSpPr>
        <p:spPr>
          <a:xfrm>
            <a:off x="152400" y="990600"/>
            <a:ext cx="8839200" cy="5638800"/>
          </a:xfrm>
        </p:spPr>
        <p:txBody>
          <a:bodyPr>
            <a:normAutofit fontScale="92500" lnSpcReduction="10000"/>
          </a:bodyPr>
          <a:lstStyle/>
          <a:p>
            <a:pPr>
              <a:buNone/>
            </a:pPr>
            <a:r>
              <a:rPr lang="en-US" sz="2400" dirty="0" smtClean="0"/>
              <a:t>You live in a community of 3,000 homes that rely on coal as a source of fuel.  The average home uses 8,000 </a:t>
            </a:r>
            <a:r>
              <a:rPr lang="en-US" sz="2400" dirty="0" err="1" smtClean="0"/>
              <a:t>kwh</a:t>
            </a:r>
            <a:r>
              <a:rPr lang="en-US" sz="2400" dirty="0" smtClean="0"/>
              <a:t> of energy per year at the cost of $.10/</a:t>
            </a:r>
            <a:r>
              <a:rPr lang="en-US" sz="2400" dirty="0" err="1" smtClean="0"/>
              <a:t>kwh</a:t>
            </a:r>
            <a:r>
              <a:rPr lang="en-US" sz="2400" dirty="0" smtClean="0"/>
              <a:t>.</a:t>
            </a:r>
          </a:p>
          <a:p>
            <a:pPr>
              <a:buNone/>
            </a:pPr>
            <a:r>
              <a:rPr lang="en-US" sz="2400" dirty="0" smtClean="0"/>
              <a:t>Instead, town members want to switch to wind power; installing 10 wind turbines ($3 million each) which will last 25 years.</a:t>
            </a:r>
          </a:p>
          <a:p>
            <a:pPr>
              <a:buNone/>
            </a:pPr>
            <a:endParaRPr lang="en-US" dirty="0" smtClean="0"/>
          </a:p>
          <a:p>
            <a:r>
              <a:rPr lang="en-US" sz="2800" dirty="0" smtClean="0"/>
              <a:t>List two pros and two cons for switching to wind power.</a:t>
            </a:r>
          </a:p>
          <a:p>
            <a:endParaRPr lang="en-US" sz="2800" dirty="0" smtClean="0"/>
          </a:p>
          <a:p>
            <a:r>
              <a:rPr lang="en-US" sz="2800" dirty="0" smtClean="0"/>
              <a:t>How much energy does your entire community use per year?</a:t>
            </a:r>
          </a:p>
          <a:p>
            <a:pPr>
              <a:buNone/>
            </a:pPr>
            <a:endParaRPr lang="en-US" sz="2800" dirty="0" smtClean="0"/>
          </a:p>
          <a:p>
            <a:r>
              <a:rPr lang="en-US" sz="2800" dirty="0" smtClean="0"/>
              <a:t>If the energy needs stay the same over the 25 year lifetime of the wind turbines, what would be the cost for the community for wind power (in $/</a:t>
            </a:r>
            <a:r>
              <a:rPr lang="en-US" sz="2800" dirty="0" err="1" smtClean="0"/>
              <a:t>kwh</a:t>
            </a:r>
            <a:r>
              <a:rPr lang="en-US" sz="2800" dirty="0" smtClean="0"/>
              <a:t>)?  How does it compare to the cost of coal?</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 Up #5</a:t>
            </a:r>
            <a:endParaRPr lang="en-US" dirty="0"/>
          </a:p>
        </p:txBody>
      </p:sp>
      <p:sp>
        <p:nvSpPr>
          <p:cNvPr id="3" name="Content Placeholder 2"/>
          <p:cNvSpPr>
            <a:spLocks noGrp="1"/>
          </p:cNvSpPr>
          <p:nvPr>
            <p:ph idx="1"/>
          </p:nvPr>
        </p:nvSpPr>
        <p:spPr>
          <a:xfrm>
            <a:off x="228600" y="1600200"/>
            <a:ext cx="8686800" cy="4953000"/>
          </a:xfrm>
        </p:spPr>
        <p:txBody>
          <a:bodyPr>
            <a:normAutofit fontScale="92500" lnSpcReduction="10000"/>
          </a:bodyPr>
          <a:lstStyle/>
          <a:p>
            <a:r>
              <a:rPr lang="en-US" dirty="0" smtClean="0"/>
              <a:t>Describe what biomass is, and why biomass, a renewable resource, could also be considered nonrenewable.</a:t>
            </a:r>
          </a:p>
          <a:p>
            <a:endParaRPr lang="en-US" dirty="0"/>
          </a:p>
          <a:p>
            <a:r>
              <a:rPr lang="en-US" dirty="0" smtClean="0"/>
              <a:t>Why is coal an ideal source of power, and what are its drawbacks?</a:t>
            </a:r>
          </a:p>
          <a:p>
            <a:endParaRPr lang="en-US" dirty="0"/>
          </a:p>
          <a:p>
            <a:r>
              <a:rPr lang="en-US" dirty="0" smtClean="0"/>
              <a:t>You have a lot of nuclear waste…gross.  What do you do to get rid of it?  Why do you think this method is best?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Non-Renewable Energy</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Remember: Laws of Energy/Thermodynamics</a:t>
            </a:r>
            <a:endParaRPr lang="en-US" dirty="0"/>
          </a:p>
        </p:txBody>
      </p:sp>
      <p:sp>
        <p:nvSpPr>
          <p:cNvPr id="3" name="Content Placeholder 2"/>
          <p:cNvSpPr>
            <a:spLocks noGrp="1"/>
          </p:cNvSpPr>
          <p:nvPr>
            <p:ph sz="half" idx="1"/>
          </p:nvPr>
        </p:nvSpPr>
        <p:spPr>
          <a:xfrm>
            <a:off x="76200" y="1600200"/>
            <a:ext cx="4419600" cy="5105400"/>
          </a:xfrm>
        </p:spPr>
        <p:txBody>
          <a:bodyPr>
            <a:normAutofit lnSpcReduction="10000"/>
          </a:bodyPr>
          <a:lstStyle/>
          <a:p>
            <a:r>
              <a:rPr lang="en-US" b="1" u="sng" dirty="0" smtClean="0"/>
              <a:t>Law 1</a:t>
            </a:r>
            <a:r>
              <a:rPr lang="en-US" dirty="0" smtClean="0"/>
              <a:t>: Energy cannot be created or destroyed</a:t>
            </a:r>
          </a:p>
          <a:p>
            <a:pPr lvl="1"/>
            <a:r>
              <a:rPr lang="en-US" dirty="0" smtClean="0"/>
              <a:t>Can’t make something out of nothing, can’t make something disappear</a:t>
            </a:r>
          </a:p>
          <a:p>
            <a:endParaRPr lang="en-US" dirty="0"/>
          </a:p>
          <a:p>
            <a:r>
              <a:rPr lang="en-US" b="1" u="sng" dirty="0" smtClean="0"/>
              <a:t>Law 2</a:t>
            </a:r>
            <a:r>
              <a:rPr lang="en-US" dirty="0" smtClean="0"/>
              <a:t>: When converted from one form to another, some energy lost as heat</a:t>
            </a:r>
          </a:p>
          <a:p>
            <a:pPr lvl="1"/>
            <a:r>
              <a:rPr lang="en-US" dirty="0" smtClean="0"/>
              <a:t>Energy generated = </a:t>
            </a:r>
            <a:r>
              <a:rPr lang="en-US" b="1" u="sng" dirty="0" smtClean="0"/>
              <a:t>NET ENERGY</a:t>
            </a:r>
          </a:p>
          <a:p>
            <a:pPr lvl="2"/>
            <a:r>
              <a:rPr lang="en-US" dirty="0" smtClean="0"/>
              <a:t>Ex. your paycheck AFTER taxes (taxes = heat)</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24400" y="3962400"/>
            <a:ext cx="1684699" cy="2813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6477000" y="4652665"/>
            <a:ext cx="2438400" cy="923330"/>
          </a:xfrm>
          <a:prstGeom prst="rect">
            <a:avLst/>
          </a:prstGeom>
          <a:noFill/>
        </p:spPr>
        <p:txBody>
          <a:bodyPr wrap="square" rtlCol="0">
            <a:spAutoFit/>
          </a:bodyPr>
          <a:lstStyle/>
          <a:p>
            <a:pPr algn="ctr"/>
            <a:r>
              <a:rPr lang="en-US" i="1" dirty="0" smtClean="0"/>
              <a:t>“I LOVE LOSING $1,000 OF MY PAYCHECK TO TAXES!!!!!!!”</a:t>
            </a:r>
            <a:endParaRPr lang="en-US" i="1"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0" y="1371600"/>
            <a:ext cx="3810000" cy="2438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Forms</a:t>
            </a:r>
            <a:endParaRPr lang="en-US" dirty="0"/>
          </a:p>
        </p:txBody>
      </p:sp>
      <p:sp>
        <p:nvSpPr>
          <p:cNvPr id="3" name="Content Placeholder 2"/>
          <p:cNvSpPr>
            <a:spLocks noGrp="1"/>
          </p:cNvSpPr>
          <p:nvPr>
            <p:ph idx="1"/>
          </p:nvPr>
        </p:nvSpPr>
        <p:spPr>
          <a:xfrm>
            <a:off x="0" y="1600200"/>
            <a:ext cx="9144000" cy="4953000"/>
          </a:xfrm>
        </p:spPr>
        <p:txBody>
          <a:bodyPr>
            <a:normAutofit fontScale="92500" lnSpcReduction="20000"/>
          </a:bodyPr>
          <a:lstStyle/>
          <a:p>
            <a:r>
              <a:rPr lang="en-US" b="1" u="sng" dirty="0" smtClean="0"/>
              <a:t>Coal</a:t>
            </a:r>
            <a:r>
              <a:rPr lang="en-US" dirty="0" smtClean="0"/>
              <a:t> – most abundant, dirtiest, most energy-efficient</a:t>
            </a:r>
          </a:p>
          <a:p>
            <a:pPr lvl="1"/>
            <a:r>
              <a:rPr lang="en-US" dirty="0" smtClean="0"/>
              <a:t>Most is in China (75%), large % in US (last 300-1000 years)</a:t>
            </a:r>
          </a:p>
          <a:p>
            <a:endParaRPr lang="en-US" dirty="0"/>
          </a:p>
          <a:p>
            <a:r>
              <a:rPr lang="en-US" b="1" u="sng" dirty="0" smtClean="0"/>
              <a:t>Oil</a:t>
            </a:r>
            <a:r>
              <a:rPr lang="en-US" dirty="0" smtClean="0"/>
              <a:t> – most versatile, most popular</a:t>
            </a:r>
          </a:p>
          <a:p>
            <a:pPr lvl="1"/>
            <a:r>
              <a:rPr lang="en-US" dirty="0" smtClean="0"/>
              <a:t>Gas, plastics, cosmetics, etc. (last only 25 years)</a:t>
            </a:r>
          </a:p>
          <a:p>
            <a:endParaRPr lang="en-US" dirty="0"/>
          </a:p>
          <a:p>
            <a:r>
              <a:rPr lang="en-US" b="1" u="sng" dirty="0" smtClean="0"/>
              <a:t>Natural Gas </a:t>
            </a:r>
            <a:r>
              <a:rPr lang="en-US" dirty="0" smtClean="0"/>
              <a:t>– cleanest fossil fuel</a:t>
            </a:r>
          </a:p>
          <a:p>
            <a:pPr lvl="1"/>
            <a:r>
              <a:rPr lang="en-US" dirty="0" smtClean="0"/>
              <a:t>Gateway from nonrenewable to renewable</a:t>
            </a:r>
          </a:p>
          <a:p>
            <a:endParaRPr lang="en-US" dirty="0"/>
          </a:p>
          <a:p>
            <a:r>
              <a:rPr lang="en-US" b="1" u="sng" dirty="0" smtClean="0"/>
              <a:t>Nuclear</a:t>
            </a:r>
            <a:r>
              <a:rPr lang="en-US" dirty="0" smtClean="0"/>
              <a:t> – most powerful, most unstable</a:t>
            </a:r>
          </a:p>
          <a:p>
            <a:pPr lvl="1"/>
            <a:r>
              <a:rPr lang="en-US" dirty="0" smtClean="0"/>
              <a:t>10 million times more powerful than F.F.</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Nonrenewable and Sustainability</a:t>
            </a:r>
            <a:endParaRPr lang="en-US" dirty="0"/>
          </a:p>
        </p:txBody>
      </p:sp>
      <p:sp>
        <p:nvSpPr>
          <p:cNvPr id="3" name="Content Placeholder 2"/>
          <p:cNvSpPr>
            <a:spLocks noGrp="1"/>
          </p:cNvSpPr>
          <p:nvPr>
            <p:ph sz="half" idx="1"/>
          </p:nvPr>
        </p:nvSpPr>
        <p:spPr>
          <a:xfrm>
            <a:off x="228600" y="1600200"/>
            <a:ext cx="4267200" cy="5029200"/>
          </a:xfrm>
        </p:spPr>
        <p:txBody>
          <a:bodyPr/>
          <a:lstStyle/>
          <a:p>
            <a:r>
              <a:rPr lang="en-US" b="1" dirty="0" smtClean="0"/>
              <a:t>Every energy source is renewable </a:t>
            </a:r>
            <a:r>
              <a:rPr lang="en-US" i="1" dirty="0" smtClean="0"/>
              <a:t>(technically)</a:t>
            </a:r>
          </a:p>
          <a:p>
            <a:endParaRPr lang="en-US" dirty="0"/>
          </a:p>
          <a:p>
            <a:r>
              <a:rPr lang="en-US" b="1" u="sng" dirty="0" smtClean="0"/>
              <a:t>Sustainability</a:t>
            </a:r>
            <a:r>
              <a:rPr lang="en-US" dirty="0" smtClean="0"/>
              <a:t> – living within your means</a:t>
            </a:r>
          </a:p>
          <a:p>
            <a:pPr lvl="1"/>
            <a:r>
              <a:rPr lang="en-US" dirty="0" smtClean="0"/>
              <a:t>Not using too much</a:t>
            </a:r>
          </a:p>
          <a:p>
            <a:pPr lvl="1"/>
            <a:endParaRPr lang="en-US" dirty="0"/>
          </a:p>
          <a:p>
            <a:r>
              <a:rPr lang="en-US" dirty="0" smtClean="0"/>
              <a:t>Fossil Fuels – take 10,000+ years to form</a:t>
            </a:r>
            <a:endParaRPr lang="en-US" dirty="0"/>
          </a:p>
        </p:txBody>
      </p:sp>
      <p:pic>
        <p:nvPicPr>
          <p:cNvPr id="8194" name="Picture 2"/>
          <p:cNvPicPr>
            <a:picLocks noChangeAspect="1" noChangeArrowheads="1"/>
          </p:cNvPicPr>
          <p:nvPr/>
        </p:nvPicPr>
        <p:blipFill>
          <a:blip r:embed="rId2" cstate="print"/>
          <a:srcRect/>
          <a:stretch>
            <a:fillRect/>
          </a:stretch>
        </p:blipFill>
        <p:spPr bwMode="auto">
          <a:xfrm>
            <a:off x="4381500" y="1371600"/>
            <a:ext cx="4762500" cy="3962400"/>
          </a:xfrm>
          <a:prstGeom prst="rect">
            <a:avLst/>
          </a:prstGeom>
          <a:noFill/>
          <a:ln w="9525">
            <a:noFill/>
            <a:miter lim="800000"/>
            <a:headEnd/>
            <a:tailEnd/>
          </a:ln>
          <a:effectLst/>
        </p:spPr>
      </p:pic>
      <p:sp>
        <p:nvSpPr>
          <p:cNvPr id="6" name="TextBox 5"/>
          <p:cNvSpPr txBox="1"/>
          <p:nvPr/>
        </p:nvSpPr>
        <p:spPr>
          <a:xfrm>
            <a:off x="4495800" y="5410200"/>
            <a:ext cx="4419600" cy="923330"/>
          </a:xfrm>
          <a:prstGeom prst="rect">
            <a:avLst/>
          </a:prstGeom>
          <a:noFill/>
        </p:spPr>
        <p:txBody>
          <a:bodyPr wrap="square" rtlCol="0">
            <a:spAutoFit/>
          </a:bodyPr>
          <a:lstStyle/>
          <a:p>
            <a:pPr algn="ctr"/>
            <a:r>
              <a:rPr lang="en-US" i="1" dirty="0" smtClean="0"/>
              <a:t>“the thousands of dollars I spent on hair products sent me into debt…but at least I look like an authentic homeless person!”</a:t>
            </a:r>
            <a:endParaRPr lang="en-US" i="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p:cNvPicPr>
            <a:picLocks noChangeAspect="1" noChangeArrowheads="1"/>
          </p:cNvPicPr>
          <p:nvPr/>
        </p:nvPicPr>
        <p:blipFill>
          <a:blip r:embed="rId2" cstate="print"/>
          <a:srcRect/>
          <a:stretch>
            <a:fillRect/>
          </a:stretch>
        </p:blipFill>
        <p:spPr bwMode="auto">
          <a:xfrm>
            <a:off x="4419600" y="3581400"/>
            <a:ext cx="4724400" cy="3276600"/>
          </a:xfrm>
          <a:prstGeom prst="rect">
            <a:avLst/>
          </a:prstGeom>
          <a:noFill/>
          <a:ln w="9525">
            <a:noFill/>
            <a:miter lim="800000"/>
            <a:headEnd/>
            <a:tailEnd/>
          </a:ln>
          <a:effectLst/>
        </p:spPr>
      </p:pic>
      <p:sp>
        <p:nvSpPr>
          <p:cNvPr id="2" name="Title 1"/>
          <p:cNvSpPr>
            <a:spLocks noGrp="1"/>
          </p:cNvSpPr>
          <p:nvPr>
            <p:ph type="title"/>
          </p:nvPr>
        </p:nvSpPr>
        <p:spPr>
          <a:xfrm>
            <a:off x="457200" y="0"/>
            <a:ext cx="8229600" cy="1143000"/>
          </a:xfrm>
        </p:spPr>
        <p:txBody>
          <a:bodyPr/>
          <a:lstStyle/>
          <a:p>
            <a:r>
              <a:rPr lang="en-US" dirty="0" smtClean="0"/>
              <a:t>How Do Fossil Fuels Form?</a:t>
            </a:r>
            <a:endParaRPr lang="en-US" dirty="0"/>
          </a:p>
        </p:txBody>
      </p:sp>
      <p:sp>
        <p:nvSpPr>
          <p:cNvPr id="3" name="Content Placeholder 2"/>
          <p:cNvSpPr>
            <a:spLocks noGrp="1"/>
          </p:cNvSpPr>
          <p:nvPr>
            <p:ph sz="half" idx="1"/>
          </p:nvPr>
        </p:nvSpPr>
        <p:spPr>
          <a:xfrm>
            <a:off x="0" y="1600200"/>
            <a:ext cx="4495800" cy="5257800"/>
          </a:xfrm>
        </p:spPr>
        <p:txBody>
          <a:bodyPr/>
          <a:lstStyle/>
          <a:p>
            <a:r>
              <a:rPr lang="en-US" b="1" u="sng" dirty="0" smtClean="0"/>
              <a:t>Coal</a:t>
            </a:r>
            <a:r>
              <a:rPr lang="en-US" dirty="0" smtClean="0"/>
              <a:t> – dead plants in swampy biomes</a:t>
            </a:r>
          </a:p>
          <a:p>
            <a:pPr lvl="1"/>
            <a:r>
              <a:rPr lang="en-US" dirty="0" smtClean="0"/>
              <a:t>trapped in water-logged soil</a:t>
            </a:r>
          </a:p>
          <a:p>
            <a:pPr lvl="1"/>
            <a:r>
              <a:rPr lang="en-US" dirty="0" smtClean="0"/>
              <a:t>Over time, soil hardens and coal forms</a:t>
            </a:r>
          </a:p>
          <a:p>
            <a:pPr lvl="1"/>
            <a:endParaRPr lang="en-US" dirty="0"/>
          </a:p>
          <a:p>
            <a:r>
              <a:rPr lang="en-US" b="1" u="sng" dirty="0" smtClean="0"/>
              <a:t>Oil &amp; Natural Gas </a:t>
            </a:r>
            <a:r>
              <a:rPr lang="en-US" dirty="0" smtClean="0"/>
              <a:t>– dead marine organisms</a:t>
            </a:r>
          </a:p>
          <a:p>
            <a:pPr lvl="1"/>
            <a:r>
              <a:rPr lang="en-US" dirty="0" smtClean="0"/>
              <a:t>High pressure, oxygen-free ocean floor = oil &amp; gas</a:t>
            </a:r>
            <a:endParaRPr lang="en-US" dirty="0"/>
          </a:p>
        </p:txBody>
      </p:sp>
      <p:pic>
        <p:nvPicPr>
          <p:cNvPr id="6146" name="Picture 2"/>
          <p:cNvPicPr>
            <a:picLocks noChangeAspect="1" noChangeArrowheads="1"/>
          </p:cNvPicPr>
          <p:nvPr/>
        </p:nvPicPr>
        <p:blipFill>
          <a:blip r:embed="rId3" cstate="print"/>
          <a:srcRect/>
          <a:stretch>
            <a:fillRect/>
          </a:stretch>
        </p:blipFill>
        <p:spPr bwMode="auto">
          <a:xfrm>
            <a:off x="4419600" y="990600"/>
            <a:ext cx="4724400" cy="2971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with Coal: Acid Rain</a:t>
            </a:r>
            <a:endParaRPr lang="en-US" dirty="0"/>
          </a:p>
        </p:txBody>
      </p:sp>
      <p:sp>
        <p:nvSpPr>
          <p:cNvPr id="3" name="Content Placeholder 2"/>
          <p:cNvSpPr>
            <a:spLocks noGrp="1"/>
          </p:cNvSpPr>
          <p:nvPr>
            <p:ph sz="half" idx="1"/>
          </p:nvPr>
        </p:nvSpPr>
        <p:spPr>
          <a:xfrm>
            <a:off x="457200" y="1600200"/>
            <a:ext cx="4038600" cy="5105400"/>
          </a:xfrm>
        </p:spPr>
        <p:txBody>
          <a:bodyPr>
            <a:normAutofit lnSpcReduction="10000"/>
          </a:bodyPr>
          <a:lstStyle/>
          <a:p>
            <a:r>
              <a:rPr lang="en-US" dirty="0" smtClean="0"/>
              <a:t>Coal = mined (China, Eastern US)</a:t>
            </a:r>
          </a:p>
          <a:p>
            <a:endParaRPr lang="en-US" dirty="0"/>
          </a:p>
          <a:p>
            <a:r>
              <a:rPr lang="en-US" dirty="0" smtClean="0"/>
              <a:t>When burned, releases sulfur-based gases</a:t>
            </a:r>
          </a:p>
          <a:p>
            <a:endParaRPr lang="en-US" dirty="0"/>
          </a:p>
          <a:p>
            <a:r>
              <a:rPr lang="en-US" dirty="0" smtClean="0"/>
              <a:t>H</a:t>
            </a:r>
            <a:r>
              <a:rPr lang="en-US" baseline="-25000" dirty="0" smtClean="0"/>
              <a:t>2</a:t>
            </a:r>
            <a:r>
              <a:rPr lang="en-US" dirty="0" smtClean="0"/>
              <a:t>SO</a:t>
            </a:r>
            <a:r>
              <a:rPr lang="en-US" baseline="-25000" dirty="0" smtClean="0"/>
              <a:t>4</a:t>
            </a:r>
            <a:r>
              <a:rPr lang="en-US" dirty="0" smtClean="0"/>
              <a:t> (sulfuric acid) – lowers pH of rain</a:t>
            </a:r>
          </a:p>
          <a:p>
            <a:endParaRPr lang="en-US" dirty="0"/>
          </a:p>
          <a:p>
            <a:r>
              <a:rPr lang="en-US" dirty="0" smtClean="0"/>
              <a:t>Surface runoff – pollutes water</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4419600" y="1219200"/>
            <a:ext cx="4581525" cy="5181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with Oil: Scarcity</a:t>
            </a:r>
            <a:endParaRPr lang="en-US" dirty="0"/>
          </a:p>
        </p:txBody>
      </p:sp>
      <p:sp>
        <p:nvSpPr>
          <p:cNvPr id="3" name="Content Placeholder 2"/>
          <p:cNvSpPr>
            <a:spLocks noGrp="1"/>
          </p:cNvSpPr>
          <p:nvPr>
            <p:ph sz="half" idx="1"/>
          </p:nvPr>
        </p:nvSpPr>
        <p:spPr>
          <a:xfrm>
            <a:off x="152400" y="1600200"/>
            <a:ext cx="4648200" cy="5257800"/>
          </a:xfrm>
        </p:spPr>
        <p:txBody>
          <a:bodyPr>
            <a:normAutofit lnSpcReduction="10000"/>
          </a:bodyPr>
          <a:lstStyle/>
          <a:p>
            <a:r>
              <a:rPr lang="en-US" dirty="0" smtClean="0"/>
              <a:t>25 years – we will run out of oil</a:t>
            </a:r>
          </a:p>
          <a:p>
            <a:endParaRPr lang="en-US" dirty="0"/>
          </a:p>
          <a:p>
            <a:r>
              <a:rPr lang="en-US" dirty="0" smtClean="0"/>
              <a:t>Too many uses (plastics, gas, etc)</a:t>
            </a:r>
          </a:p>
          <a:p>
            <a:endParaRPr lang="en-US" dirty="0"/>
          </a:p>
          <a:p>
            <a:r>
              <a:rPr lang="en-US" dirty="0" smtClean="0"/>
              <a:t>Political turmoil (Middle East)</a:t>
            </a:r>
          </a:p>
          <a:p>
            <a:pPr lvl="1"/>
            <a:r>
              <a:rPr lang="en-US" dirty="0" smtClean="0"/>
              <a:t>70% oil = imported</a:t>
            </a:r>
          </a:p>
          <a:p>
            <a:endParaRPr lang="en-US" dirty="0"/>
          </a:p>
          <a:p>
            <a:r>
              <a:rPr lang="en-US" dirty="0" smtClean="0"/>
              <a:t>The price of oil?</a:t>
            </a:r>
          </a:p>
          <a:p>
            <a:endParaRPr lang="en-US" dirty="0"/>
          </a:p>
          <a:p>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4876800" y="1219200"/>
            <a:ext cx="4114800" cy="5410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Another Natural Gas Hybrid: </a:t>
            </a:r>
            <a:r>
              <a:rPr lang="en-US" dirty="0" err="1" smtClean="0"/>
              <a:t>SynFuels</a:t>
            </a:r>
            <a:endParaRPr lang="en-US" dirty="0"/>
          </a:p>
        </p:txBody>
      </p:sp>
      <p:sp>
        <p:nvSpPr>
          <p:cNvPr id="3" name="Content Placeholder 2"/>
          <p:cNvSpPr>
            <a:spLocks noGrp="1"/>
          </p:cNvSpPr>
          <p:nvPr>
            <p:ph sz="half" idx="1"/>
          </p:nvPr>
        </p:nvSpPr>
        <p:spPr>
          <a:xfrm>
            <a:off x="152400" y="1447800"/>
            <a:ext cx="4343400" cy="5181600"/>
          </a:xfrm>
        </p:spPr>
        <p:txBody>
          <a:bodyPr>
            <a:normAutofit lnSpcReduction="10000"/>
          </a:bodyPr>
          <a:lstStyle/>
          <a:p>
            <a:pPr>
              <a:buNone/>
            </a:pPr>
            <a:r>
              <a:rPr lang="en-US" b="1" u="sng" dirty="0" smtClean="0"/>
              <a:t>Liquefaction</a:t>
            </a:r>
            <a:r>
              <a:rPr lang="en-US" dirty="0" smtClean="0"/>
              <a:t> – turning rocks into liquid for fuel</a:t>
            </a:r>
          </a:p>
          <a:p>
            <a:endParaRPr lang="en-US" dirty="0"/>
          </a:p>
          <a:p>
            <a:r>
              <a:rPr lang="en-US" b="1" u="sng" dirty="0" smtClean="0"/>
              <a:t>Shale Oil </a:t>
            </a:r>
            <a:r>
              <a:rPr lang="en-US" dirty="0" smtClean="0"/>
              <a:t>– oil from a certain rock (</a:t>
            </a:r>
            <a:r>
              <a:rPr lang="en-US" i="1" dirty="0" err="1" smtClean="0"/>
              <a:t>kerogen</a:t>
            </a:r>
            <a:r>
              <a:rPr lang="en-US" dirty="0" smtClean="0"/>
              <a:t>)</a:t>
            </a:r>
          </a:p>
          <a:p>
            <a:endParaRPr lang="en-US" dirty="0"/>
          </a:p>
          <a:p>
            <a:r>
              <a:rPr lang="en-US" b="1" u="sng" dirty="0" smtClean="0"/>
              <a:t>Tar Sands </a:t>
            </a:r>
            <a:r>
              <a:rPr lang="en-US" dirty="0" smtClean="0"/>
              <a:t>– oil from tar (</a:t>
            </a:r>
            <a:r>
              <a:rPr lang="en-US" i="1" dirty="0" smtClean="0"/>
              <a:t>bitumen</a:t>
            </a:r>
            <a:r>
              <a:rPr lang="en-US" dirty="0" smtClean="0"/>
              <a:t>)</a:t>
            </a:r>
          </a:p>
          <a:p>
            <a:endParaRPr lang="en-US" dirty="0"/>
          </a:p>
          <a:p>
            <a:pPr>
              <a:buNone/>
            </a:pPr>
            <a:r>
              <a:rPr lang="en-US" i="1" dirty="0" smtClean="0"/>
              <a:t>Problem</a:t>
            </a:r>
            <a:r>
              <a:rPr lang="en-US" dirty="0" smtClean="0"/>
              <a:t>: not energy efficient</a:t>
            </a:r>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4572000" y="1295400"/>
            <a:ext cx="4572000" cy="243840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cstate="print"/>
          <a:srcRect/>
          <a:stretch>
            <a:fillRect/>
          </a:stretch>
        </p:blipFill>
        <p:spPr bwMode="auto">
          <a:xfrm>
            <a:off x="4572000" y="3733800"/>
            <a:ext cx="4572000" cy="3124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Natural Gas: </a:t>
            </a:r>
            <a:br>
              <a:rPr lang="en-US" dirty="0" smtClean="0"/>
            </a:br>
            <a:r>
              <a:rPr lang="en-US" dirty="0" smtClean="0"/>
              <a:t>A Clean Gateway into the Future</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371600"/>
            <a:ext cx="9144000" cy="548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Nuclear Power Works</a:t>
            </a:r>
            <a:endParaRPr lang="en-US" dirty="0"/>
          </a:p>
        </p:txBody>
      </p:sp>
      <p:sp>
        <p:nvSpPr>
          <p:cNvPr id="4" name="Content Placeholder 3"/>
          <p:cNvSpPr>
            <a:spLocks noGrp="1"/>
          </p:cNvSpPr>
          <p:nvPr>
            <p:ph sz="half" idx="1"/>
          </p:nvPr>
        </p:nvSpPr>
        <p:spPr>
          <a:xfrm>
            <a:off x="228600" y="1371600"/>
            <a:ext cx="4267200" cy="5029200"/>
          </a:xfrm>
        </p:spPr>
        <p:txBody>
          <a:bodyPr>
            <a:normAutofit lnSpcReduction="10000"/>
          </a:bodyPr>
          <a:lstStyle/>
          <a:p>
            <a:r>
              <a:rPr lang="en-US" b="1" u="sng" dirty="0" smtClean="0"/>
              <a:t>Nuclear Fission </a:t>
            </a:r>
            <a:r>
              <a:rPr lang="en-US" dirty="0" smtClean="0"/>
              <a:t>– neutron collides into uranium (U), causing U to split, creating energy</a:t>
            </a:r>
          </a:p>
          <a:p>
            <a:endParaRPr lang="en-US" dirty="0"/>
          </a:p>
          <a:p>
            <a:r>
              <a:rPr lang="en-US" dirty="0" smtClean="0"/>
              <a:t>Energy </a:t>
            </a:r>
            <a:r>
              <a:rPr lang="en-US" dirty="0" smtClean="0">
                <a:sym typeface="Wingdings" pitchFamily="2" charset="2"/>
              </a:rPr>
              <a:t> Heat &amp; steam</a:t>
            </a:r>
          </a:p>
          <a:p>
            <a:endParaRPr lang="en-US" dirty="0">
              <a:sym typeface="Wingdings" pitchFamily="2" charset="2"/>
            </a:endParaRPr>
          </a:p>
          <a:p>
            <a:r>
              <a:rPr lang="en-US" dirty="0" smtClean="0">
                <a:sym typeface="Wingdings" pitchFamily="2" charset="2"/>
              </a:rPr>
              <a:t>Steam  Turbines  power</a:t>
            </a:r>
          </a:p>
          <a:p>
            <a:endParaRPr lang="en-US" dirty="0">
              <a:sym typeface="Wingdings" pitchFamily="2" charset="2"/>
            </a:endParaRPr>
          </a:p>
          <a:p>
            <a:r>
              <a:rPr lang="en-US" dirty="0" smtClean="0">
                <a:sym typeface="Wingdings" pitchFamily="2" charset="2"/>
              </a:rPr>
              <a:t>(25-30% efficient)</a:t>
            </a:r>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5334000" y="4191000"/>
            <a:ext cx="3810000" cy="2667000"/>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print"/>
          <a:srcRect/>
          <a:stretch>
            <a:fillRect/>
          </a:stretch>
        </p:blipFill>
        <p:spPr bwMode="auto">
          <a:xfrm>
            <a:off x="5257800" y="1219200"/>
            <a:ext cx="3886200" cy="2609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Options for Radioactive Waste Disposal</a:t>
            </a:r>
            <a:endParaRPr lang="en-US" dirty="0"/>
          </a:p>
        </p:txBody>
      </p:sp>
      <p:sp>
        <p:nvSpPr>
          <p:cNvPr id="3" name="Content Placeholder 2"/>
          <p:cNvSpPr>
            <a:spLocks noGrp="1"/>
          </p:cNvSpPr>
          <p:nvPr>
            <p:ph sz="half" idx="1"/>
          </p:nvPr>
        </p:nvSpPr>
        <p:spPr>
          <a:xfrm>
            <a:off x="228600" y="1600200"/>
            <a:ext cx="4267200" cy="5029200"/>
          </a:xfrm>
        </p:spPr>
        <p:txBody>
          <a:bodyPr>
            <a:normAutofit/>
          </a:bodyPr>
          <a:lstStyle/>
          <a:p>
            <a:r>
              <a:rPr lang="en-US" i="1" dirty="0" smtClean="0"/>
              <a:t>Bury It </a:t>
            </a:r>
            <a:r>
              <a:rPr lang="en-US" dirty="0" smtClean="0"/>
              <a:t>– could seep into soil (Love Canal)</a:t>
            </a:r>
          </a:p>
          <a:p>
            <a:endParaRPr lang="en-US" dirty="0"/>
          </a:p>
          <a:p>
            <a:r>
              <a:rPr lang="en-US" i="1" dirty="0" smtClean="0"/>
              <a:t>Into Space </a:t>
            </a:r>
            <a:r>
              <a:rPr lang="en-US" dirty="0" smtClean="0"/>
              <a:t>– expensive &amp; risky</a:t>
            </a:r>
          </a:p>
          <a:p>
            <a:endParaRPr lang="en-US" dirty="0"/>
          </a:p>
          <a:p>
            <a:r>
              <a:rPr lang="en-US" i="1" dirty="0" smtClean="0"/>
              <a:t>Under Ice Sheets </a:t>
            </a:r>
            <a:r>
              <a:rPr lang="en-US" dirty="0" smtClean="0"/>
              <a:t>– could melt them (less albedo)</a:t>
            </a:r>
          </a:p>
          <a:p>
            <a:endParaRPr lang="en-US" dirty="0"/>
          </a:p>
          <a:p>
            <a:r>
              <a:rPr lang="en-US" i="1" dirty="0" smtClean="0"/>
              <a:t>Oceans</a:t>
            </a:r>
            <a:r>
              <a:rPr lang="en-US" dirty="0" smtClean="0"/>
              <a:t> - contamination</a:t>
            </a:r>
            <a:endParaRPr lang="en-US" dirty="0"/>
          </a:p>
        </p:txBody>
      </p:sp>
      <p:pic>
        <p:nvPicPr>
          <p:cNvPr id="5122" name="Picture 2"/>
          <p:cNvPicPr>
            <a:picLocks noChangeAspect="1" noChangeArrowheads="1"/>
          </p:cNvPicPr>
          <p:nvPr/>
        </p:nvPicPr>
        <p:blipFill>
          <a:blip r:embed="rId2" cstate="print"/>
          <a:srcRect/>
          <a:stretch>
            <a:fillRect/>
          </a:stretch>
        </p:blipFill>
        <p:spPr bwMode="auto">
          <a:xfrm>
            <a:off x="4724400" y="1676400"/>
            <a:ext cx="4248150" cy="4924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Non-Renewable Energy Commonalities</a:t>
            </a:r>
            <a:endParaRPr lang="en-US" dirty="0"/>
          </a:p>
        </p:txBody>
      </p:sp>
      <p:sp>
        <p:nvSpPr>
          <p:cNvPr id="3" name="Content Placeholder 2"/>
          <p:cNvSpPr>
            <a:spLocks noGrp="1"/>
          </p:cNvSpPr>
          <p:nvPr>
            <p:ph idx="1"/>
          </p:nvPr>
        </p:nvSpPr>
        <p:spPr/>
        <p:txBody>
          <a:bodyPr>
            <a:normAutofit/>
          </a:bodyPr>
          <a:lstStyle/>
          <a:p>
            <a:r>
              <a:rPr lang="en-US" dirty="0" smtClean="0"/>
              <a:t>Most popular/most available</a:t>
            </a:r>
          </a:p>
          <a:p>
            <a:endParaRPr lang="en-US" dirty="0"/>
          </a:p>
          <a:p>
            <a:r>
              <a:rPr lang="en-US" dirty="0" smtClean="0"/>
              <a:t>Relatively LOW net energy yield</a:t>
            </a:r>
          </a:p>
          <a:p>
            <a:endParaRPr lang="en-US" dirty="0"/>
          </a:p>
          <a:p>
            <a:r>
              <a:rPr lang="en-US" dirty="0" smtClean="0"/>
              <a:t>High costs overall</a:t>
            </a:r>
          </a:p>
          <a:p>
            <a:endParaRPr lang="en-US" dirty="0"/>
          </a:p>
          <a:p>
            <a:r>
              <a:rPr lang="en-US" dirty="0" smtClean="0"/>
              <a:t>High environmental impact</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Quiz # 2</a:t>
            </a:r>
            <a:endParaRPr lang="en-US" dirty="0"/>
          </a:p>
        </p:txBody>
      </p:sp>
      <p:sp>
        <p:nvSpPr>
          <p:cNvPr id="5" name="Content Placeholder 4"/>
          <p:cNvSpPr>
            <a:spLocks noGrp="1"/>
          </p:cNvSpPr>
          <p:nvPr>
            <p:ph idx="1"/>
          </p:nvPr>
        </p:nvSpPr>
        <p:spPr>
          <a:xfrm>
            <a:off x="381000" y="1371600"/>
            <a:ext cx="8229600" cy="5181600"/>
          </a:xfrm>
        </p:spPr>
        <p:txBody>
          <a:bodyPr>
            <a:normAutofit lnSpcReduction="10000"/>
          </a:bodyPr>
          <a:lstStyle/>
          <a:p>
            <a:r>
              <a:rPr lang="en-US" dirty="0" smtClean="0"/>
              <a:t>How is coal formed?  Where does it tend to be found?</a:t>
            </a:r>
          </a:p>
          <a:p>
            <a:endParaRPr lang="en-US" dirty="0"/>
          </a:p>
          <a:p>
            <a:r>
              <a:rPr lang="en-US" dirty="0" smtClean="0"/>
              <a:t>Give one example of a </a:t>
            </a:r>
            <a:r>
              <a:rPr lang="en-US" dirty="0" err="1" smtClean="0"/>
              <a:t>SynFuel</a:t>
            </a:r>
            <a:r>
              <a:rPr lang="en-US" dirty="0" smtClean="0"/>
              <a:t>, and why it is a good idea.  What is one of the drawbacks of a </a:t>
            </a:r>
            <a:r>
              <a:rPr lang="en-US" dirty="0" err="1" smtClean="0"/>
              <a:t>synfuel</a:t>
            </a:r>
            <a:r>
              <a:rPr lang="en-US" dirty="0" smtClean="0"/>
              <a:t>?</a:t>
            </a:r>
          </a:p>
          <a:p>
            <a:endParaRPr lang="en-US" dirty="0"/>
          </a:p>
          <a:p>
            <a:r>
              <a:rPr lang="en-US" dirty="0" smtClean="0"/>
              <a:t>Why is it so difficult to get rid of nuclear waste?  Which method of nuclear waste disposal do you think is the best?  Why?</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 Up #6</a:t>
            </a:r>
            <a:endParaRPr lang="en-US" dirty="0"/>
          </a:p>
        </p:txBody>
      </p:sp>
      <p:sp>
        <p:nvSpPr>
          <p:cNvPr id="5" name="Content Placeholder 4"/>
          <p:cNvSpPr>
            <a:spLocks noGrp="1"/>
          </p:cNvSpPr>
          <p:nvPr>
            <p:ph idx="1"/>
          </p:nvPr>
        </p:nvSpPr>
        <p:spPr/>
        <p:txBody>
          <a:bodyPr/>
          <a:lstStyle/>
          <a:p>
            <a:r>
              <a:rPr lang="en-US" dirty="0" smtClean="0"/>
              <a:t>Why can it be said that, technically, all forms of energy can be considered renewable?</a:t>
            </a:r>
          </a:p>
          <a:p>
            <a:endParaRPr lang="en-US" dirty="0"/>
          </a:p>
          <a:p>
            <a:r>
              <a:rPr lang="en-US" dirty="0" smtClean="0"/>
              <a:t>Give two reasons why solar power has not grown popular yet in America.</a:t>
            </a:r>
          </a:p>
          <a:p>
            <a:endParaRPr lang="en-US" dirty="0"/>
          </a:p>
          <a:p>
            <a:r>
              <a:rPr lang="en-US" dirty="0" smtClean="0"/>
              <a:t>What do you think it means to be efficient?  What about energy efficient?</a:t>
            </a:r>
          </a:p>
          <a:p>
            <a:endParaRPr lang="en-US" dirty="0"/>
          </a:p>
          <a:p>
            <a:endParaRPr lang="en-US" dirty="0" smtClean="0"/>
          </a:p>
          <a:p>
            <a:endParaRPr lang="en-US" dirty="0"/>
          </a:p>
        </p:txBody>
      </p:sp>
    </p:spTree>
    <p:extLst>
      <p:ext uri="{BB962C8B-B14F-4D97-AF65-F5344CB8AC3E}">
        <p14:creationId xmlns:p14="http://schemas.microsoft.com/office/powerpoint/2010/main" xmlns="" val="14360125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Renewable Energy</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27113594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With Rising Gas Prices…Create your Own Fuel!</a:t>
            </a:r>
            <a:endParaRPr lang="en-US" dirty="0"/>
          </a:p>
        </p:txBody>
      </p:sp>
      <p:sp>
        <p:nvSpPr>
          <p:cNvPr id="3" name="Content Placeholder 2"/>
          <p:cNvSpPr>
            <a:spLocks noGrp="1"/>
          </p:cNvSpPr>
          <p:nvPr>
            <p:ph sz="half" idx="1"/>
          </p:nvPr>
        </p:nvSpPr>
        <p:spPr>
          <a:xfrm>
            <a:off x="0" y="1600200"/>
            <a:ext cx="4495800" cy="5257800"/>
          </a:xfrm>
        </p:spPr>
        <p:txBody>
          <a:bodyPr>
            <a:normAutofit lnSpcReduction="10000"/>
          </a:bodyPr>
          <a:lstStyle/>
          <a:p>
            <a:r>
              <a:rPr lang="en-US" b="1" u="sng" dirty="0" err="1" smtClean="0"/>
              <a:t>Biofuel</a:t>
            </a:r>
            <a:r>
              <a:rPr lang="en-US" dirty="0" smtClean="0"/>
              <a:t> – energy produced from organic matter</a:t>
            </a:r>
          </a:p>
          <a:p>
            <a:pPr lvl="1"/>
            <a:r>
              <a:rPr lang="en-US" dirty="0" smtClean="0"/>
              <a:t>Vegetable oil, corn oil, etc.</a:t>
            </a:r>
          </a:p>
          <a:p>
            <a:pPr lvl="1"/>
            <a:r>
              <a:rPr lang="en-US" dirty="0" smtClean="0"/>
              <a:t>Microalgae = miracle bacteria</a:t>
            </a:r>
          </a:p>
          <a:p>
            <a:pPr lvl="1"/>
            <a:endParaRPr lang="en-US" dirty="0"/>
          </a:p>
          <a:p>
            <a:r>
              <a:rPr lang="en-US" dirty="0" smtClean="0"/>
              <a:t>Diesel to </a:t>
            </a:r>
            <a:r>
              <a:rPr lang="en-US" dirty="0" err="1" smtClean="0"/>
              <a:t>BioDiesel</a:t>
            </a:r>
            <a:r>
              <a:rPr lang="en-US" dirty="0" smtClean="0"/>
              <a:t> converter</a:t>
            </a:r>
          </a:p>
          <a:p>
            <a:endParaRPr lang="en-US" dirty="0"/>
          </a:p>
          <a:p>
            <a:r>
              <a:rPr lang="en-US" dirty="0" smtClean="0"/>
              <a:t>Gas = $1.25/gallon</a:t>
            </a:r>
          </a:p>
          <a:p>
            <a:endParaRPr lang="en-US" dirty="0"/>
          </a:p>
          <a:p>
            <a:r>
              <a:rPr lang="en-US" dirty="0" smtClean="0"/>
              <a:t>Reduces G.H. gases</a:t>
            </a:r>
            <a:endParaRPr lang="en-US" dirty="0"/>
          </a:p>
        </p:txBody>
      </p:sp>
      <p:pic>
        <p:nvPicPr>
          <p:cNvPr id="7170" name="Picture 2"/>
          <p:cNvPicPr>
            <a:picLocks noGrp="1" noChangeAspect="1" noChangeArrowheads="1"/>
          </p:cNvPicPr>
          <p:nvPr>
            <p:ph sz="half" idx="2"/>
          </p:nvPr>
        </p:nvPicPr>
        <p:blipFill>
          <a:blip r:embed="rId2" cstate="print"/>
          <a:srcRect/>
          <a:stretch>
            <a:fillRect/>
          </a:stretch>
        </p:blipFill>
        <p:spPr bwMode="auto">
          <a:xfrm>
            <a:off x="4572000" y="1447800"/>
            <a:ext cx="4572000" cy="2690467"/>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cstate="print"/>
          <a:srcRect/>
          <a:stretch>
            <a:fillRect/>
          </a:stretch>
        </p:blipFill>
        <p:spPr bwMode="auto">
          <a:xfrm>
            <a:off x="4572000" y="4267200"/>
            <a:ext cx="4572000" cy="2743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Renewable Energy Types</a:t>
            </a:r>
            <a:endParaRPr lang="en-US" dirty="0"/>
          </a:p>
        </p:txBody>
      </p:sp>
      <p:sp>
        <p:nvSpPr>
          <p:cNvPr id="5" name="Content Placeholder 4"/>
          <p:cNvSpPr>
            <a:spLocks noGrp="1"/>
          </p:cNvSpPr>
          <p:nvPr>
            <p:ph idx="1"/>
          </p:nvPr>
        </p:nvSpPr>
        <p:spPr>
          <a:xfrm>
            <a:off x="152400" y="1600200"/>
            <a:ext cx="8839200" cy="5029200"/>
          </a:xfrm>
        </p:spPr>
        <p:txBody>
          <a:bodyPr>
            <a:normAutofit fontScale="85000" lnSpcReduction="20000"/>
          </a:bodyPr>
          <a:lstStyle/>
          <a:p>
            <a:r>
              <a:rPr lang="en-US" b="1" u="sng" dirty="0" smtClean="0"/>
              <a:t>Solar</a:t>
            </a:r>
            <a:r>
              <a:rPr lang="en-US" dirty="0" smtClean="0"/>
              <a:t> – most energy efficient</a:t>
            </a:r>
          </a:p>
          <a:p>
            <a:endParaRPr lang="en-US" dirty="0" smtClean="0"/>
          </a:p>
          <a:p>
            <a:r>
              <a:rPr lang="en-US" b="1" u="sng" dirty="0" smtClean="0"/>
              <a:t>Wind</a:t>
            </a:r>
            <a:r>
              <a:rPr lang="en-US" dirty="0" smtClean="0"/>
              <a:t> – fastest growing energy source, noise pollution</a:t>
            </a:r>
          </a:p>
          <a:p>
            <a:endParaRPr lang="en-US" dirty="0" smtClean="0"/>
          </a:p>
          <a:p>
            <a:r>
              <a:rPr lang="en-US" b="1" u="sng" dirty="0" smtClean="0"/>
              <a:t>Biomass</a:t>
            </a:r>
            <a:r>
              <a:rPr lang="en-US" dirty="0" smtClean="0"/>
              <a:t> – developing countries, deforestation, soil erosion</a:t>
            </a:r>
          </a:p>
          <a:p>
            <a:pPr lvl="1"/>
            <a:r>
              <a:rPr lang="en-US" dirty="0" smtClean="0"/>
              <a:t>Sustainability issues</a:t>
            </a:r>
          </a:p>
          <a:p>
            <a:pPr marL="0" indent="0">
              <a:buNone/>
            </a:pPr>
            <a:endParaRPr lang="en-US" dirty="0" smtClean="0"/>
          </a:p>
          <a:p>
            <a:r>
              <a:rPr lang="en-US" b="1" u="sng" dirty="0" smtClean="0"/>
              <a:t>Hydroelectric</a:t>
            </a:r>
            <a:r>
              <a:rPr lang="en-US" dirty="0" smtClean="0"/>
              <a:t> – dams (heart attack), most $$ to build</a:t>
            </a:r>
          </a:p>
          <a:p>
            <a:endParaRPr lang="en-US" dirty="0" smtClean="0"/>
          </a:p>
          <a:p>
            <a:r>
              <a:rPr lang="en-US" b="1" u="sng" dirty="0" smtClean="0"/>
              <a:t>Hydrogen</a:t>
            </a:r>
            <a:r>
              <a:rPr lang="en-US" dirty="0" smtClean="0"/>
              <a:t> </a:t>
            </a:r>
            <a:r>
              <a:rPr lang="en-US" b="1" u="sng" dirty="0" smtClean="0"/>
              <a:t>Fuel</a:t>
            </a:r>
            <a:r>
              <a:rPr lang="en-US" dirty="0" smtClean="0"/>
              <a:t> – works like battery, water = product</a:t>
            </a:r>
          </a:p>
          <a:p>
            <a:pPr marL="0" indent="0">
              <a:buNone/>
            </a:pPr>
            <a:endParaRPr lang="en-US" dirty="0" smtClean="0"/>
          </a:p>
          <a:p>
            <a:r>
              <a:rPr lang="en-US" b="1" u="sng" dirty="0" smtClean="0"/>
              <a:t>Geothermal</a:t>
            </a:r>
            <a:r>
              <a:rPr lang="en-US" dirty="0" smtClean="0"/>
              <a:t> – using magma for energy, most dangerous</a:t>
            </a:r>
          </a:p>
          <a:p>
            <a:pPr marL="0" indent="0">
              <a:buNone/>
            </a:pPr>
            <a:endParaRPr lang="en-US" dirty="0"/>
          </a:p>
        </p:txBody>
      </p:sp>
    </p:spTree>
    <p:extLst>
      <p:ext uri="{BB962C8B-B14F-4D97-AF65-F5344CB8AC3E}">
        <p14:creationId xmlns:p14="http://schemas.microsoft.com/office/powerpoint/2010/main" xmlns="" val="1438106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Renewable Energy Commonalities</a:t>
            </a:r>
            <a:endParaRPr lang="en-US" dirty="0"/>
          </a:p>
        </p:txBody>
      </p:sp>
      <p:sp>
        <p:nvSpPr>
          <p:cNvPr id="3" name="Content Placeholder 2"/>
          <p:cNvSpPr>
            <a:spLocks noGrp="1"/>
          </p:cNvSpPr>
          <p:nvPr>
            <p:ph idx="1"/>
          </p:nvPr>
        </p:nvSpPr>
        <p:spPr/>
        <p:txBody>
          <a:bodyPr/>
          <a:lstStyle/>
          <a:p>
            <a:r>
              <a:rPr lang="en-US" dirty="0" smtClean="0"/>
              <a:t>Expensive to set up, cheap to run</a:t>
            </a:r>
          </a:p>
          <a:p>
            <a:endParaRPr lang="en-US" dirty="0"/>
          </a:p>
          <a:p>
            <a:r>
              <a:rPr lang="en-US" dirty="0" smtClean="0"/>
              <a:t>Little to no air pollution/environmental impact</a:t>
            </a:r>
          </a:p>
          <a:p>
            <a:endParaRPr lang="en-US" dirty="0"/>
          </a:p>
          <a:p>
            <a:r>
              <a:rPr lang="en-US" dirty="0" smtClean="0"/>
              <a:t>High NET energy (energy after heat released)</a:t>
            </a:r>
          </a:p>
          <a:p>
            <a:endParaRPr lang="en-US" dirty="0" smtClean="0"/>
          </a:p>
          <a:p>
            <a:r>
              <a:rPr lang="en-US" dirty="0" smtClean="0"/>
              <a:t>Future energy source</a:t>
            </a:r>
            <a:endParaRPr lang="en-US" dirty="0"/>
          </a:p>
        </p:txBody>
      </p:sp>
    </p:spTree>
    <p:extLst>
      <p:ext uri="{BB962C8B-B14F-4D97-AF65-F5344CB8AC3E}">
        <p14:creationId xmlns:p14="http://schemas.microsoft.com/office/powerpoint/2010/main" xmlns="" val="25391242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Energy Efficiency &amp; Lights</a:t>
            </a:r>
            <a:endParaRPr lang="en-US" dirty="0"/>
          </a:p>
        </p:txBody>
      </p:sp>
      <p:sp>
        <p:nvSpPr>
          <p:cNvPr id="3" name="Content Placeholder 2"/>
          <p:cNvSpPr>
            <a:spLocks noGrp="1"/>
          </p:cNvSpPr>
          <p:nvPr>
            <p:ph sz="half" idx="1"/>
          </p:nvPr>
        </p:nvSpPr>
        <p:spPr>
          <a:xfrm>
            <a:off x="152400" y="1295400"/>
            <a:ext cx="4648200" cy="5334000"/>
          </a:xfrm>
        </p:spPr>
        <p:txBody>
          <a:bodyPr>
            <a:normAutofit fontScale="92500" lnSpcReduction="10000"/>
          </a:bodyPr>
          <a:lstStyle/>
          <a:p>
            <a:pPr marL="0" indent="0">
              <a:buNone/>
            </a:pPr>
            <a:r>
              <a:rPr lang="en-US" i="1" dirty="0" smtClean="0"/>
              <a:t>Paycheck: </a:t>
            </a:r>
            <a:r>
              <a:rPr lang="en-US" i="1" u="sng" dirty="0" smtClean="0"/>
              <a:t>gross pay </a:t>
            </a:r>
            <a:r>
              <a:rPr lang="en-US" i="1" dirty="0" smtClean="0"/>
              <a:t>(total) vs. </a:t>
            </a:r>
            <a:r>
              <a:rPr lang="en-US" i="1" u="sng" dirty="0" smtClean="0"/>
              <a:t>net pay </a:t>
            </a:r>
            <a:r>
              <a:rPr lang="en-US" i="1" dirty="0" smtClean="0"/>
              <a:t>(after tax)</a:t>
            </a:r>
          </a:p>
          <a:p>
            <a:endParaRPr lang="en-US" dirty="0"/>
          </a:p>
          <a:p>
            <a:r>
              <a:rPr lang="en-US" b="1" u="sng" dirty="0" smtClean="0"/>
              <a:t>Energy Efficiency </a:t>
            </a:r>
            <a:r>
              <a:rPr lang="en-US" dirty="0" smtClean="0"/>
              <a:t>– how much of gross energy can generate useful energy</a:t>
            </a:r>
          </a:p>
          <a:p>
            <a:pPr lvl="1"/>
            <a:r>
              <a:rPr lang="en-US" dirty="0" smtClean="0"/>
              <a:t>More efficient = less heat lost</a:t>
            </a:r>
          </a:p>
          <a:p>
            <a:pPr lvl="1"/>
            <a:endParaRPr lang="en-US" dirty="0"/>
          </a:p>
          <a:p>
            <a:r>
              <a:rPr lang="en-US" u="sng" dirty="0" smtClean="0"/>
              <a:t>Incandescent Light </a:t>
            </a:r>
            <a:r>
              <a:rPr lang="en-US" dirty="0" smtClean="0"/>
              <a:t>(5% efficient) vs. </a:t>
            </a:r>
            <a:r>
              <a:rPr lang="en-US" u="sng" dirty="0" smtClean="0"/>
              <a:t>Fluorescent Lights</a:t>
            </a:r>
            <a:r>
              <a:rPr lang="en-US" dirty="0" smtClean="0"/>
              <a:t> (22% efficient)</a:t>
            </a:r>
          </a:p>
          <a:p>
            <a:endParaRPr lang="en-US" dirty="0"/>
          </a:p>
          <a:p>
            <a:r>
              <a:rPr lang="en-US" dirty="0" smtClean="0"/>
              <a:t>Nuclear (14%) vs. Solar (90%)</a:t>
            </a:r>
          </a:p>
          <a:p>
            <a:endParaRPr lang="en-US" dirty="0"/>
          </a:p>
          <a:p>
            <a:endParaRPr lang="en-US"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3000" y="4238058"/>
            <a:ext cx="4043881" cy="2600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05400" y="1371600"/>
            <a:ext cx="3810000" cy="2752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537460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Wind and Noise Pollution</a:t>
            </a:r>
            <a:endParaRPr lang="en-US" dirty="0"/>
          </a:p>
        </p:txBody>
      </p:sp>
      <p:sp>
        <p:nvSpPr>
          <p:cNvPr id="3" name="Content Placeholder 2"/>
          <p:cNvSpPr>
            <a:spLocks noGrp="1"/>
          </p:cNvSpPr>
          <p:nvPr>
            <p:ph sz="half" idx="1"/>
          </p:nvPr>
        </p:nvSpPr>
        <p:spPr>
          <a:xfrm>
            <a:off x="152400" y="1600200"/>
            <a:ext cx="4343400" cy="4525963"/>
          </a:xfrm>
        </p:spPr>
        <p:txBody>
          <a:bodyPr/>
          <a:lstStyle/>
          <a:p>
            <a:r>
              <a:rPr lang="en-US" b="1" u="sng" dirty="0" smtClean="0"/>
              <a:t>Noise Pollution </a:t>
            </a:r>
            <a:r>
              <a:rPr lang="en-US" dirty="0" smtClean="0"/>
              <a:t>– excessive, </a:t>
            </a:r>
            <a:r>
              <a:rPr lang="en-US" dirty="0" err="1" smtClean="0"/>
              <a:t>enviro</a:t>
            </a:r>
            <a:r>
              <a:rPr lang="en-US" dirty="0" smtClean="0"/>
              <a:t>. harmful noise</a:t>
            </a:r>
          </a:p>
          <a:p>
            <a:endParaRPr lang="en-US" dirty="0" smtClean="0"/>
          </a:p>
          <a:p>
            <a:r>
              <a:rPr lang="en-US" dirty="0" smtClean="0"/>
              <a:t>Turbines kill birds</a:t>
            </a:r>
          </a:p>
          <a:p>
            <a:endParaRPr lang="en-US" dirty="0" smtClean="0"/>
          </a:p>
          <a:p>
            <a:r>
              <a:rPr lang="en-US" dirty="0" smtClean="0"/>
              <a:t>Steady winds required</a:t>
            </a:r>
          </a:p>
          <a:p>
            <a:endParaRPr lang="en-US" dirty="0" smtClean="0"/>
          </a:p>
          <a:p>
            <a:endParaRPr lang="en-US" dirty="0" smtClean="0"/>
          </a:p>
          <a:p>
            <a:endParaRPr lang="en-US" dirty="0" smtClean="0"/>
          </a:p>
          <a:p>
            <a:endParaRPr lang="en-US" dirty="0"/>
          </a:p>
        </p:txBody>
      </p:sp>
      <p:pic>
        <p:nvPicPr>
          <p:cNvPr id="3074" name="Picture 2"/>
          <p:cNvPicPr>
            <a:picLocks noGrp="1" noChangeAspect="1" noChangeArrowheads="1"/>
          </p:cNvPicPr>
          <p:nvPr>
            <p:ph sz="half" idx="2"/>
          </p:nvPr>
        </p:nvPicPr>
        <p:blipFill>
          <a:blip r:embed="rId2" cstate="print"/>
          <a:srcRect/>
          <a:stretch>
            <a:fillRect/>
          </a:stretch>
        </p:blipFill>
        <p:spPr bwMode="auto">
          <a:xfrm>
            <a:off x="4572000" y="1291298"/>
            <a:ext cx="3962400" cy="5109502"/>
          </a:xfrm>
          <a:prstGeom prst="rect">
            <a:avLst/>
          </a:prstGeom>
          <a:noFill/>
          <a:ln w="9525">
            <a:noFill/>
            <a:miter lim="800000"/>
            <a:headEnd/>
            <a:tailEnd/>
          </a:ln>
          <a:effectLst/>
        </p:spPr>
      </p:pic>
    </p:spTree>
    <p:extLst>
      <p:ext uri="{BB962C8B-B14F-4D97-AF65-F5344CB8AC3E}">
        <p14:creationId xmlns:p14="http://schemas.microsoft.com/office/powerpoint/2010/main" xmlns="" val="19339911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Solar: Passive (90%) vs. Active (35%)</a:t>
            </a:r>
            <a:endParaRPr lang="en-US" dirty="0"/>
          </a:p>
        </p:txBody>
      </p:sp>
      <p:sp>
        <p:nvSpPr>
          <p:cNvPr id="3" name="Content Placeholder 2"/>
          <p:cNvSpPr>
            <a:spLocks noGrp="1"/>
          </p:cNvSpPr>
          <p:nvPr>
            <p:ph sz="half" idx="1"/>
          </p:nvPr>
        </p:nvSpPr>
        <p:spPr>
          <a:xfrm>
            <a:off x="457200" y="1600200"/>
            <a:ext cx="4267200" cy="5029200"/>
          </a:xfrm>
        </p:spPr>
        <p:txBody>
          <a:bodyPr>
            <a:normAutofit/>
          </a:bodyPr>
          <a:lstStyle/>
          <a:p>
            <a:pPr marL="0" indent="0">
              <a:buNone/>
            </a:pPr>
            <a:r>
              <a:rPr lang="en-US" dirty="0" smtClean="0"/>
              <a:t>Solar – uses sun for energy</a:t>
            </a:r>
          </a:p>
          <a:p>
            <a:endParaRPr lang="en-US" dirty="0"/>
          </a:p>
          <a:p>
            <a:r>
              <a:rPr lang="en-US" b="1" u="sng" dirty="0" smtClean="0"/>
              <a:t>Passive</a:t>
            </a:r>
            <a:r>
              <a:rPr lang="en-US" dirty="0" smtClean="0"/>
              <a:t> – traps sunlight directly for energy</a:t>
            </a:r>
          </a:p>
          <a:p>
            <a:pPr lvl="1"/>
            <a:r>
              <a:rPr lang="en-US" dirty="0" smtClean="0"/>
              <a:t>Greenhouse, windows</a:t>
            </a:r>
          </a:p>
          <a:p>
            <a:pPr lvl="1"/>
            <a:endParaRPr lang="en-US" dirty="0"/>
          </a:p>
          <a:p>
            <a:r>
              <a:rPr lang="en-US" b="1" u="sng" dirty="0" smtClean="0"/>
              <a:t>Active</a:t>
            </a:r>
            <a:r>
              <a:rPr lang="en-US" dirty="0" smtClean="0"/>
              <a:t> – solar panels</a:t>
            </a:r>
          </a:p>
          <a:p>
            <a:pPr lvl="1"/>
            <a:r>
              <a:rPr lang="en-US" dirty="0" smtClean="0"/>
              <a:t>Capture sunlight, connected to generator, creating power</a:t>
            </a:r>
            <a:endParaRPr lang="en-US" dirty="0"/>
          </a:p>
        </p:txBody>
      </p:sp>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86275" y="1828800"/>
            <a:ext cx="4657725" cy="3505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extBox 5"/>
          <p:cNvSpPr txBox="1"/>
          <p:nvPr/>
        </p:nvSpPr>
        <p:spPr>
          <a:xfrm>
            <a:off x="4558145" y="5380672"/>
            <a:ext cx="4191000" cy="1477328"/>
          </a:xfrm>
          <a:prstGeom prst="rect">
            <a:avLst/>
          </a:prstGeom>
          <a:noFill/>
        </p:spPr>
        <p:txBody>
          <a:bodyPr wrap="square" rtlCol="0">
            <a:spAutoFit/>
          </a:bodyPr>
          <a:lstStyle/>
          <a:p>
            <a:r>
              <a:rPr lang="en-US" i="1" dirty="0" smtClean="0">
                <a:solidFill>
                  <a:srgbClr val="00B050"/>
                </a:solidFill>
              </a:rPr>
              <a:t>Passive House: “I’m do nothing and get all the energy.  Lazy is the way to go.”</a:t>
            </a:r>
          </a:p>
          <a:p>
            <a:endParaRPr lang="en-US" i="1" dirty="0" smtClean="0"/>
          </a:p>
          <a:p>
            <a:r>
              <a:rPr lang="en-US" i="1" dirty="0" smtClean="0">
                <a:solidFill>
                  <a:srgbClr val="FF0000"/>
                </a:solidFill>
              </a:rPr>
              <a:t>Active House: “Screw you!  I work my butt off and get no energy benefits!”</a:t>
            </a:r>
            <a:endParaRPr lang="en-US" i="1" dirty="0">
              <a:solidFill>
                <a:srgbClr val="FF0000"/>
              </a:solidFill>
            </a:endParaRPr>
          </a:p>
        </p:txBody>
      </p:sp>
    </p:spTree>
    <p:extLst>
      <p:ext uri="{BB962C8B-B14F-4D97-AF65-F5344CB8AC3E}">
        <p14:creationId xmlns:p14="http://schemas.microsoft.com/office/powerpoint/2010/main" xmlns="" val="14653776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Hydroelectric Chaos: </a:t>
            </a:r>
            <a:br>
              <a:rPr lang="en-US" dirty="0" smtClean="0"/>
            </a:br>
            <a:r>
              <a:rPr lang="en-US" dirty="0" smtClean="0"/>
              <a:t>Aswan Dam &amp; Tidal Waves</a:t>
            </a:r>
            <a:endParaRPr lang="en-US" dirty="0"/>
          </a:p>
        </p:txBody>
      </p:sp>
      <p:sp>
        <p:nvSpPr>
          <p:cNvPr id="3" name="Content Placeholder 2"/>
          <p:cNvSpPr>
            <a:spLocks noGrp="1"/>
          </p:cNvSpPr>
          <p:nvPr>
            <p:ph sz="half" idx="1"/>
          </p:nvPr>
        </p:nvSpPr>
        <p:spPr>
          <a:xfrm>
            <a:off x="152400" y="1600200"/>
            <a:ext cx="4495800" cy="5029200"/>
          </a:xfrm>
        </p:spPr>
        <p:txBody>
          <a:bodyPr>
            <a:normAutofit/>
          </a:bodyPr>
          <a:lstStyle/>
          <a:p>
            <a:pPr marL="0" indent="0">
              <a:buNone/>
            </a:pPr>
            <a:r>
              <a:rPr lang="en-US" b="1" u="sng" dirty="0" smtClean="0"/>
              <a:t>Hydroelectric</a:t>
            </a:r>
            <a:r>
              <a:rPr lang="en-US" dirty="0" smtClean="0"/>
              <a:t> – water spins turbines </a:t>
            </a:r>
            <a:r>
              <a:rPr lang="en-US" dirty="0" smtClean="0">
                <a:sym typeface="Wingdings" pitchFamily="2" charset="2"/>
              </a:rPr>
              <a:t> power</a:t>
            </a:r>
          </a:p>
          <a:p>
            <a:endParaRPr lang="en-US" dirty="0">
              <a:sym typeface="Wingdings" pitchFamily="2" charset="2"/>
            </a:endParaRPr>
          </a:p>
          <a:p>
            <a:r>
              <a:rPr lang="en-US" b="1" i="1" dirty="0" smtClean="0"/>
              <a:t>Aswan Dam </a:t>
            </a:r>
            <a:r>
              <a:rPr lang="en-US" dirty="0" smtClean="0"/>
              <a:t>(Egypt)</a:t>
            </a:r>
          </a:p>
          <a:p>
            <a:pPr lvl="1"/>
            <a:r>
              <a:rPr lang="en-US" dirty="0" smtClean="0"/>
              <a:t>Erosion, flooding, expensive</a:t>
            </a:r>
          </a:p>
          <a:p>
            <a:pPr lvl="1"/>
            <a:endParaRPr lang="en-US" dirty="0"/>
          </a:p>
          <a:p>
            <a:r>
              <a:rPr lang="en-US" b="1" u="sng" dirty="0" smtClean="0"/>
              <a:t>Tidal Energy </a:t>
            </a:r>
            <a:r>
              <a:rPr lang="en-US" dirty="0" smtClean="0"/>
              <a:t>– using the tides to generate energy</a:t>
            </a:r>
          </a:p>
          <a:p>
            <a:pPr lvl="1"/>
            <a:r>
              <a:rPr lang="en-US" dirty="0" smtClean="0"/>
              <a:t>No pollution</a:t>
            </a:r>
          </a:p>
          <a:p>
            <a:pPr lvl="1"/>
            <a:r>
              <a:rPr lang="en-US" dirty="0" smtClean="0"/>
              <a:t>Expensive and kills fish</a:t>
            </a:r>
            <a:endParaRPr lang="en-US" dirty="0"/>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0" y="4114800"/>
            <a:ext cx="4572000"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0" y="1371600"/>
            <a:ext cx="4572000"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707251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Biomass: Save the Trees, Man</a:t>
            </a:r>
            <a:endParaRPr lang="en-US" dirty="0"/>
          </a:p>
        </p:txBody>
      </p:sp>
      <p:sp>
        <p:nvSpPr>
          <p:cNvPr id="3" name="Content Placeholder 2"/>
          <p:cNvSpPr>
            <a:spLocks noGrp="1"/>
          </p:cNvSpPr>
          <p:nvPr>
            <p:ph sz="half" idx="1"/>
          </p:nvPr>
        </p:nvSpPr>
        <p:spPr>
          <a:xfrm>
            <a:off x="228600" y="1600200"/>
            <a:ext cx="5029200" cy="5029200"/>
          </a:xfrm>
        </p:spPr>
        <p:txBody>
          <a:bodyPr>
            <a:normAutofit lnSpcReduction="10000"/>
          </a:bodyPr>
          <a:lstStyle/>
          <a:p>
            <a:r>
              <a:rPr lang="en-US" b="1" u="sng" dirty="0" smtClean="0"/>
              <a:t>Biomass</a:t>
            </a:r>
            <a:r>
              <a:rPr lang="en-US" dirty="0" smtClean="0"/>
              <a:t> – burning organic matter (trees, manure, etc)</a:t>
            </a:r>
          </a:p>
          <a:p>
            <a:endParaRPr lang="en-US" dirty="0" smtClean="0"/>
          </a:p>
          <a:p>
            <a:r>
              <a:rPr lang="en-US" dirty="0" smtClean="0"/>
              <a:t>Developing countries use it</a:t>
            </a:r>
          </a:p>
          <a:p>
            <a:endParaRPr lang="en-US" dirty="0" smtClean="0"/>
          </a:p>
          <a:p>
            <a:r>
              <a:rPr lang="en-US" dirty="0" smtClean="0"/>
              <a:t>Large scale = </a:t>
            </a:r>
            <a:r>
              <a:rPr lang="en-US" b="1" u="sng" dirty="0" smtClean="0"/>
              <a:t>deforestation</a:t>
            </a:r>
          </a:p>
          <a:p>
            <a:pPr lvl="1"/>
            <a:r>
              <a:rPr lang="en-US" dirty="0" smtClean="0"/>
              <a:t>Amazon Rainforest</a:t>
            </a:r>
          </a:p>
          <a:p>
            <a:pPr lvl="1"/>
            <a:endParaRPr lang="en-US" dirty="0" smtClean="0"/>
          </a:p>
          <a:p>
            <a:r>
              <a:rPr lang="en-US" dirty="0" smtClean="0"/>
              <a:t>Soil quality (acidic) and erosion</a:t>
            </a:r>
          </a:p>
          <a:p>
            <a:endParaRPr lang="en-US" dirty="0" smtClean="0"/>
          </a:p>
          <a:p>
            <a:r>
              <a:rPr lang="en-US" dirty="0" smtClean="0"/>
              <a:t>Enhances global warming</a:t>
            </a:r>
          </a:p>
          <a:p>
            <a:endParaRPr lang="en-US" dirty="0" smtClean="0"/>
          </a:p>
          <a:p>
            <a:endParaRPr lang="en-US" dirty="0"/>
          </a:p>
        </p:txBody>
      </p:sp>
      <p:pic>
        <p:nvPicPr>
          <p:cNvPr id="1026" name="Picture 2"/>
          <p:cNvPicPr>
            <a:picLocks noGrp="1" noChangeAspect="1" noChangeArrowheads="1"/>
          </p:cNvPicPr>
          <p:nvPr>
            <p:ph sz="half" idx="2"/>
          </p:nvPr>
        </p:nvPicPr>
        <p:blipFill>
          <a:blip r:embed="rId2" cstate="print"/>
          <a:srcRect/>
          <a:stretch>
            <a:fillRect/>
          </a:stretch>
        </p:blipFill>
        <p:spPr bwMode="auto">
          <a:xfrm>
            <a:off x="5410200" y="1371600"/>
            <a:ext cx="3733800" cy="2895599"/>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5410200" y="4257992"/>
            <a:ext cx="3733800" cy="2600008"/>
          </a:xfrm>
          <a:prstGeom prst="rect">
            <a:avLst/>
          </a:prstGeom>
          <a:noFill/>
          <a:ln w="9525">
            <a:noFill/>
            <a:miter lim="800000"/>
            <a:headEnd/>
            <a:tailEnd/>
          </a:ln>
          <a:effectLst/>
        </p:spPr>
      </p:pic>
    </p:spTree>
    <p:extLst>
      <p:ext uri="{BB962C8B-B14F-4D97-AF65-F5344CB8AC3E}">
        <p14:creationId xmlns:p14="http://schemas.microsoft.com/office/powerpoint/2010/main" xmlns="" val="5921139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r>
              <a:rPr lang="en-US" dirty="0" smtClean="0"/>
              <a:t>Hydrogen Fuel Cell Cars</a:t>
            </a:r>
            <a:endParaRPr lang="en-US" dirty="0"/>
          </a:p>
        </p:txBody>
      </p:sp>
      <p:sp>
        <p:nvSpPr>
          <p:cNvPr id="3" name="Content Placeholder 2"/>
          <p:cNvSpPr>
            <a:spLocks noGrp="1"/>
          </p:cNvSpPr>
          <p:nvPr>
            <p:ph sz="half" idx="1"/>
          </p:nvPr>
        </p:nvSpPr>
        <p:spPr>
          <a:xfrm>
            <a:off x="228600" y="1600200"/>
            <a:ext cx="4267200" cy="4953000"/>
          </a:xfrm>
        </p:spPr>
        <p:txBody>
          <a:bodyPr>
            <a:normAutofit lnSpcReduction="10000"/>
          </a:bodyPr>
          <a:lstStyle/>
          <a:p>
            <a:r>
              <a:rPr lang="en-US" dirty="0" smtClean="0"/>
              <a:t>Hydrogen Battery – 65% efficient</a:t>
            </a:r>
          </a:p>
          <a:p>
            <a:pPr lvl="1"/>
            <a:r>
              <a:rPr lang="en-US" dirty="0" smtClean="0"/>
              <a:t>Double efficiency of gas engine</a:t>
            </a:r>
          </a:p>
          <a:p>
            <a:pPr lvl="1"/>
            <a:endParaRPr lang="en-US" dirty="0" smtClean="0"/>
          </a:p>
          <a:p>
            <a:r>
              <a:rPr lang="en-US" dirty="0" smtClean="0"/>
              <a:t>Economic risk</a:t>
            </a:r>
          </a:p>
          <a:p>
            <a:pPr lvl="1"/>
            <a:r>
              <a:rPr lang="en-US" dirty="0" smtClean="0"/>
              <a:t>Threat to oil, electric profits</a:t>
            </a:r>
          </a:p>
          <a:p>
            <a:endParaRPr lang="en-US" dirty="0" smtClean="0"/>
          </a:p>
          <a:p>
            <a:r>
              <a:rPr lang="en-US" dirty="0" smtClean="0"/>
              <a:t>Political struggle </a:t>
            </a:r>
          </a:p>
          <a:p>
            <a:pPr lvl="1"/>
            <a:r>
              <a:rPr lang="en-US" dirty="0" smtClean="0"/>
              <a:t>US oil companies</a:t>
            </a:r>
          </a:p>
          <a:p>
            <a:pPr lvl="1"/>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6629400" y="4724400"/>
            <a:ext cx="2514600" cy="21336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3733800" y="4953000"/>
            <a:ext cx="3124200" cy="1905000"/>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cstate="print"/>
          <a:srcRect/>
          <a:stretch>
            <a:fillRect/>
          </a:stretch>
        </p:blipFill>
        <p:spPr bwMode="auto">
          <a:xfrm>
            <a:off x="4381500" y="990600"/>
            <a:ext cx="4762500" cy="39719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Warm Up #7</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Chapters 15 and 16 Review Slides</a:t>
            </a:r>
            <a:endParaRPr lang="en-US" dirty="0"/>
          </a:p>
        </p:txBody>
      </p:sp>
      <p:sp>
        <p:nvSpPr>
          <p:cNvPr id="6" name="Subtitle 5"/>
          <p:cNvSpPr>
            <a:spLocks noGrp="1"/>
          </p:cNvSpPr>
          <p:nvPr>
            <p:ph type="subTitle" idx="1"/>
          </p:nvPr>
        </p:nvSpPr>
        <p:spPr/>
        <p:txBody>
          <a:bodyPr/>
          <a:lstStyle/>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a:t>
            </a:r>
            <a:endParaRPr lang="en-US" dirty="0"/>
          </a:p>
        </p:txBody>
      </p:sp>
      <p:sp>
        <p:nvSpPr>
          <p:cNvPr id="3" name="Content Placeholder 2"/>
          <p:cNvSpPr>
            <a:spLocks noGrp="1"/>
          </p:cNvSpPr>
          <p:nvPr>
            <p:ph idx="1"/>
          </p:nvPr>
        </p:nvSpPr>
        <p:spPr/>
        <p:txBody>
          <a:bodyPr>
            <a:normAutofit lnSpcReduction="10000"/>
          </a:bodyPr>
          <a:lstStyle/>
          <a:p>
            <a:r>
              <a:rPr lang="en-US" dirty="0" smtClean="0"/>
              <a:t>Law 1 = cannot be created or destroyed</a:t>
            </a:r>
          </a:p>
          <a:p>
            <a:endParaRPr lang="en-US" dirty="0" smtClean="0"/>
          </a:p>
          <a:p>
            <a:r>
              <a:rPr lang="en-US" dirty="0" smtClean="0"/>
              <a:t>Law 2 = energy conversion = heat loss</a:t>
            </a:r>
          </a:p>
          <a:p>
            <a:endParaRPr lang="en-US" dirty="0" smtClean="0"/>
          </a:p>
          <a:p>
            <a:r>
              <a:rPr lang="en-US" dirty="0" smtClean="0"/>
              <a:t>Gross energy = TOTAL potential energy</a:t>
            </a:r>
          </a:p>
          <a:p>
            <a:endParaRPr lang="en-US" dirty="0" smtClean="0"/>
          </a:p>
          <a:p>
            <a:r>
              <a:rPr lang="en-US" dirty="0" smtClean="0"/>
              <a:t>Net energy = amount of energy created</a:t>
            </a:r>
          </a:p>
          <a:p>
            <a:pPr lvl="1"/>
            <a:r>
              <a:rPr lang="en-US" dirty="0" smtClean="0"/>
              <a:t>Rest = lost as heat</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Units</a:t>
            </a:r>
            <a:endParaRPr lang="en-US" dirty="0"/>
          </a:p>
        </p:txBody>
      </p:sp>
      <p:sp>
        <p:nvSpPr>
          <p:cNvPr id="3" name="Content Placeholder 2"/>
          <p:cNvSpPr>
            <a:spLocks noGrp="1"/>
          </p:cNvSpPr>
          <p:nvPr>
            <p:ph idx="1"/>
          </p:nvPr>
        </p:nvSpPr>
        <p:spPr/>
        <p:txBody>
          <a:bodyPr>
            <a:normAutofit lnSpcReduction="10000"/>
          </a:bodyPr>
          <a:lstStyle/>
          <a:p>
            <a:r>
              <a:rPr lang="en-US" dirty="0" smtClean="0"/>
              <a:t>Watt</a:t>
            </a:r>
          </a:p>
          <a:p>
            <a:pPr lvl="1"/>
            <a:r>
              <a:rPr lang="en-US" dirty="0" smtClean="0"/>
              <a:t>1 kW = 1,000 watts			1kWh = kW x hrs</a:t>
            </a:r>
          </a:p>
          <a:p>
            <a:pPr lvl="1"/>
            <a:r>
              <a:rPr lang="en-US" dirty="0" smtClean="0"/>
              <a:t>1 MW = 1,000,000 watts</a:t>
            </a:r>
          </a:p>
          <a:p>
            <a:pPr lvl="1"/>
            <a:endParaRPr lang="en-US" dirty="0" smtClean="0"/>
          </a:p>
          <a:p>
            <a:r>
              <a:rPr lang="en-US" dirty="0" smtClean="0"/>
              <a:t>Horsepower (HP)</a:t>
            </a:r>
          </a:p>
          <a:p>
            <a:endParaRPr lang="en-US" dirty="0" smtClean="0"/>
          </a:p>
          <a:p>
            <a:r>
              <a:rPr lang="en-US" dirty="0" smtClean="0"/>
              <a:t>Btu’s = British Thermal Units</a:t>
            </a:r>
          </a:p>
          <a:p>
            <a:pPr lvl="1"/>
            <a:r>
              <a:rPr lang="en-US" dirty="0" smtClean="0"/>
              <a:t>Amt. of energy for 1 lb of H</a:t>
            </a:r>
            <a:r>
              <a:rPr lang="en-US" baseline="-25000" dirty="0" smtClean="0"/>
              <a:t>2</a:t>
            </a:r>
            <a:r>
              <a:rPr lang="en-US" dirty="0" smtClean="0"/>
              <a:t>O to go up 1</a:t>
            </a:r>
            <a:r>
              <a:rPr lang="en-US" baseline="30000" dirty="0" smtClean="0"/>
              <a:t>o</a:t>
            </a:r>
            <a:r>
              <a:rPr lang="en-US" dirty="0" smtClean="0"/>
              <a:t>F</a:t>
            </a:r>
          </a:p>
          <a:p>
            <a:pPr lvl="1"/>
            <a:r>
              <a:rPr lang="en-US" dirty="0" smtClean="0"/>
              <a:t>Calorie</a:t>
            </a:r>
          </a:p>
          <a:p>
            <a:pPr lvl="1"/>
            <a:endParaRPr lang="en-US" dirty="0" smtClean="0"/>
          </a:p>
          <a:p>
            <a:pPr lvl="1"/>
            <a:endParaRPr lang="en-US" dirty="0"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Math Problem</a:t>
            </a:r>
            <a:endParaRPr lang="en-US" dirty="0"/>
          </a:p>
        </p:txBody>
      </p:sp>
      <p:sp>
        <p:nvSpPr>
          <p:cNvPr id="3" name="Content Placeholder 2"/>
          <p:cNvSpPr>
            <a:spLocks noGrp="1"/>
          </p:cNvSpPr>
          <p:nvPr>
            <p:ph idx="1"/>
          </p:nvPr>
        </p:nvSpPr>
        <p:spPr>
          <a:xfrm>
            <a:off x="152400" y="1295400"/>
            <a:ext cx="8839200" cy="5562600"/>
          </a:xfrm>
        </p:spPr>
        <p:txBody>
          <a:bodyPr>
            <a:normAutofit lnSpcReduction="10000"/>
          </a:bodyPr>
          <a:lstStyle/>
          <a:p>
            <a:pPr>
              <a:buNone/>
            </a:pPr>
            <a:r>
              <a:rPr lang="en-US" sz="2400" dirty="0" smtClean="0"/>
              <a:t>A Hawaiian power plant has the capacity to generate 14 MW of power.  The average home in this 4,000 home State uses about 12,000 kWh of electricity per year at the cost of $.12/</a:t>
            </a:r>
            <a:r>
              <a:rPr lang="en-US" sz="2400" dirty="0" err="1" smtClean="0"/>
              <a:t>kwh</a:t>
            </a:r>
            <a:endParaRPr lang="en-US" sz="2400" dirty="0" smtClean="0"/>
          </a:p>
          <a:p>
            <a:pPr>
              <a:buNone/>
            </a:pPr>
            <a:r>
              <a:rPr lang="en-US" sz="2400" dirty="0" smtClean="0"/>
              <a:t>Hawaii is planning on setting up a geothermal energy plant to replace their oil dependency.  The project will take 20 years and cost $25 million.</a:t>
            </a:r>
          </a:p>
          <a:p>
            <a:pPr>
              <a:buNone/>
            </a:pPr>
            <a:endParaRPr lang="en-US" sz="2400" dirty="0" smtClean="0"/>
          </a:p>
          <a:p>
            <a:r>
              <a:rPr lang="en-US" sz="2400" dirty="0" smtClean="0"/>
              <a:t>Describe how geothermal energy works.  What are the drawbacks?</a:t>
            </a:r>
          </a:p>
          <a:p>
            <a:endParaRPr lang="en-US" sz="2400" dirty="0" smtClean="0"/>
          </a:p>
          <a:p>
            <a:r>
              <a:rPr lang="en-US" sz="2400" dirty="0" smtClean="0"/>
              <a:t>If the power plant works at full capacity for 6,000 hours per year, how many kWh can be produced per year by the plant?</a:t>
            </a:r>
          </a:p>
          <a:p>
            <a:endParaRPr lang="en-US" sz="2400" dirty="0" smtClean="0"/>
          </a:p>
          <a:p>
            <a:r>
              <a:rPr lang="en-US" sz="2400" dirty="0" smtClean="0"/>
              <a:t>What is the bill of the entire community for 1 year?  20 years?  How does it compare to the price of geothermal?</a:t>
            </a:r>
            <a:endParaRPr lang="en-US"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Non-Renewable Energy Commonalities</a:t>
            </a:r>
            <a:endParaRPr lang="en-US" dirty="0"/>
          </a:p>
        </p:txBody>
      </p:sp>
      <p:sp>
        <p:nvSpPr>
          <p:cNvPr id="3" name="Content Placeholder 2"/>
          <p:cNvSpPr>
            <a:spLocks noGrp="1"/>
          </p:cNvSpPr>
          <p:nvPr>
            <p:ph idx="1"/>
          </p:nvPr>
        </p:nvSpPr>
        <p:spPr>
          <a:xfrm>
            <a:off x="304800" y="1600200"/>
            <a:ext cx="8382000" cy="5029200"/>
          </a:xfrm>
        </p:spPr>
        <p:txBody>
          <a:bodyPr>
            <a:normAutofit fontScale="92500"/>
          </a:bodyPr>
          <a:lstStyle/>
          <a:p>
            <a:r>
              <a:rPr lang="en-US" dirty="0" smtClean="0"/>
              <a:t>Take a LONG time to form (F.F.’s = 10,000+ years)</a:t>
            </a:r>
          </a:p>
          <a:p>
            <a:endParaRPr lang="en-US" dirty="0" smtClean="0"/>
          </a:p>
          <a:p>
            <a:r>
              <a:rPr lang="en-US" dirty="0" smtClean="0"/>
              <a:t>Most </a:t>
            </a:r>
            <a:r>
              <a:rPr lang="en-US" dirty="0" smtClean="0"/>
              <a:t>popular/most available</a:t>
            </a:r>
          </a:p>
          <a:p>
            <a:endParaRPr lang="en-US" dirty="0"/>
          </a:p>
          <a:p>
            <a:r>
              <a:rPr lang="en-US" dirty="0" smtClean="0"/>
              <a:t>Relatively LOW net energy yield</a:t>
            </a:r>
          </a:p>
          <a:p>
            <a:endParaRPr lang="en-US" dirty="0"/>
          </a:p>
          <a:p>
            <a:r>
              <a:rPr lang="en-US" dirty="0" smtClean="0"/>
              <a:t>High costs overall</a:t>
            </a:r>
          </a:p>
          <a:p>
            <a:endParaRPr lang="en-US" dirty="0"/>
          </a:p>
          <a:p>
            <a:r>
              <a:rPr lang="en-US" dirty="0" smtClean="0"/>
              <a:t>High environmental impact</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Renewable Energy Types</a:t>
            </a:r>
            <a:endParaRPr lang="en-US" dirty="0"/>
          </a:p>
        </p:txBody>
      </p:sp>
      <p:sp>
        <p:nvSpPr>
          <p:cNvPr id="3" name="Content Placeholder 2"/>
          <p:cNvSpPr>
            <a:spLocks noGrp="1"/>
          </p:cNvSpPr>
          <p:nvPr>
            <p:ph idx="1"/>
          </p:nvPr>
        </p:nvSpPr>
        <p:spPr>
          <a:xfrm>
            <a:off x="0" y="1600200"/>
            <a:ext cx="9144000" cy="4953000"/>
          </a:xfrm>
        </p:spPr>
        <p:txBody>
          <a:bodyPr>
            <a:normAutofit fontScale="92500" lnSpcReduction="20000"/>
          </a:bodyPr>
          <a:lstStyle/>
          <a:p>
            <a:r>
              <a:rPr lang="en-US" b="1" u="sng" dirty="0" smtClean="0"/>
              <a:t>Coal</a:t>
            </a:r>
            <a:r>
              <a:rPr lang="en-US" dirty="0" smtClean="0"/>
              <a:t> – most abundant, dirtiest, most energy-efficient</a:t>
            </a:r>
          </a:p>
          <a:p>
            <a:pPr lvl="1"/>
            <a:r>
              <a:rPr lang="en-US" dirty="0" smtClean="0"/>
              <a:t>Most is in China (75%), large % in US (last 300-1000 years)</a:t>
            </a:r>
          </a:p>
          <a:p>
            <a:endParaRPr lang="en-US" dirty="0"/>
          </a:p>
          <a:p>
            <a:r>
              <a:rPr lang="en-US" b="1" u="sng" dirty="0" smtClean="0"/>
              <a:t>Oil</a:t>
            </a:r>
            <a:r>
              <a:rPr lang="en-US" dirty="0" smtClean="0"/>
              <a:t> – most versatile, most popular</a:t>
            </a:r>
          </a:p>
          <a:p>
            <a:pPr lvl="1"/>
            <a:r>
              <a:rPr lang="en-US" dirty="0" smtClean="0"/>
              <a:t>Gas, plastics, cosmetics, etc. (last only 25 years)</a:t>
            </a:r>
          </a:p>
          <a:p>
            <a:endParaRPr lang="en-US" dirty="0"/>
          </a:p>
          <a:p>
            <a:r>
              <a:rPr lang="en-US" b="1" u="sng" dirty="0" smtClean="0"/>
              <a:t>Natural Gas </a:t>
            </a:r>
            <a:r>
              <a:rPr lang="en-US" dirty="0" smtClean="0"/>
              <a:t>– cleanest fossil fuel</a:t>
            </a:r>
          </a:p>
          <a:p>
            <a:pPr lvl="1"/>
            <a:r>
              <a:rPr lang="en-US" dirty="0" smtClean="0"/>
              <a:t>Gateway from nonrenewable to renewable</a:t>
            </a:r>
          </a:p>
          <a:p>
            <a:endParaRPr lang="en-US" dirty="0"/>
          </a:p>
          <a:p>
            <a:r>
              <a:rPr lang="en-US" b="1" u="sng" dirty="0" smtClean="0"/>
              <a:t>Nuclear</a:t>
            </a:r>
            <a:r>
              <a:rPr lang="en-US" dirty="0" smtClean="0"/>
              <a:t> – most powerful, most unstable</a:t>
            </a:r>
          </a:p>
          <a:p>
            <a:pPr lvl="1"/>
            <a:r>
              <a:rPr lang="en-US" dirty="0" smtClean="0"/>
              <a:t>10 million times more powerful than F.F.</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 Non Renewable</a:t>
            </a:r>
            <a:endParaRPr lang="en-US" dirty="0"/>
          </a:p>
        </p:txBody>
      </p:sp>
      <p:sp>
        <p:nvSpPr>
          <p:cNvPr id="3" name="Content Placeholder 2"/>
          <p:cNvSpPr>
            <a:spLocks noGrp="1"/>
          </p:cNvSpPr>
          <p:nvPr>
            <p:ph idx="1"/>
          </p:nvPr>
        </p:nvSpPr>
        <p:spPr>
          <a:xfrm>
            <a:off x="0" y="1219200"/>
            <a:ext cx="9144000" cy="5638800"/>
          </a:xfrm>
        </p:spPr>
        <p:txBody>
          <a:bodyPr>
            <a:normAutofit lnSpcReduction="10000"/>
          </a:bodyPr>
          <a:lstStyle/>
          <a:p>
            <a:r>
              <a:rPr lang="en-US" dirty="0" smtClean="0"/>
              <a:t>Fossil Fuels and sustainability (10,000 years to form)</a:t>
            </a:r>
          </a:p>
          <a:p>
            <a:pPr lvl="1"/>
            <a:r>
              <a:rPr lang="en-US" dirty="0" smtClean="0"/>
              <a:t>Oxygen-free, high-pressure environment needed</a:t>
            </a:r>
          </a:p>
          <a:p>
            <a:pPr lvl="2"/>
            <a:r>
              <a:rPr lang="en-US" b="1" u="sng" dirty="0" smtClean="0"/>
              <a:t>Coal</a:t>
            </a:r>
            <a:r>
              <a:rPr lang="en-US" dirty="0" smtClean="0"/>
              <a:t> – plant matter in swampy biomes</a:t>
            </a:r>
          </a:p>
          <a:p>
            <a:pPr lvl="2"/>
            <a:r>
              <a:rPr lang="en-US" b="1" u="sng" dirty="0" smtClean="0"/>
              <a:t>Oil/Natural Gas </a:t>
            </a:r>
            <a:r>
              <a:rPr lang="en-US" dirty="0" smtClean="0"/>
              <a:t>– marine matter in former seas</a:t>
            </a:r>
          </a:p>
          <a:p>
            <a:pPr lvl="2"/>
            <a:endParaRPr lang="en-US" dirty="0" smtClean="0"/>
          </a:p>
          <a:p>
            <a:r>
              <a:rPr lang="en-US" dirty="0" smtClean="0"/>
              <a:t>Fossil Fuel Alternatives</a:t>
            </a:r>
          </a:p>
          <a:p>
            <a:pPr lvl="1"/>
            <a:r>
              <a:rPr lang="en-US" dirty="0" err="1" smtClean="0"/>
              <a:t>SynFuels</a:t>
            </a:r>
            <a:r>
              <a:rPr lang="en-US" dirty="0" smtClean="0"/>
              <a:t> (Tar Sands and Oil Shale) - liquefaction</a:t>
            </a:r>
          </a:p>
          <a:p>
            <a:pPr lvl="1"/>
            <a:r>
              <a:rPr lang="en-US" dirty="0" err="1" smtClean="0"/>
              <a:t>Biofuel</a:t>
            </a:r>
            <a:r>
              <a:rPr lang="en-US" dirty="0" smtClean="0"/>
              <a:t> (vegetable oil and economy)</a:t>
            </a:r>
          </a:p>
          <a:p>
            <a:pPr lvl="1"/>
            <a:endParaRPr lang="en-US" dirty="0" smtClean="0"/>
          </a:p>
          <a:p>
            <a:r>
              <a:rPr lang="en-US" dirty="0" smtClean="0"/>
              <a:t>Non Renewables and Pollution</a:t>
            </a:r>
          </a:p>
          <a:p>
            <a:pPr lvl="1"/>
            <a:r>
              <a:rPr lang="en-US" dirty="0" smtClean="0"/>
              <a:t>Coal = acid rain		Oil vs. Natural Gas</a:t>
            </a:r>
          </a:p>
          <a:p>
            <a:pPr lvl="1"/>
            <a:r>
              <a:rPr lang="en-US" dirty="0" smtClean="0"/>
              <a:t>Nuclear = radiation (gamma) via </a:t>
            </a:r>
            <a:r>
              <a:rPr lang="en-US" b="1" u="sng" dirty="0" smtClean="0"/>
              <a:t>fission</a:t>
            </a:r>
            <a:r>
              <a:rPr lang="en-US" dirty="0" smtClean="0"/>
              <a:t> (disposal =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Renewable Energy Commonalities</a:t>
            </a:r>
            <a:endParaRPr lang="en-US" dirty="0"/>
          </a:p>
        </p:txBody>
      </p:sp>
      <p:sp>
        <p:nvSpPr>
          <p:cNvPr id="3" name="Content Placeholder 2"/>
          <p:cNvSpPr>
            <a:spLocks noGrp="1"/>
          </p:cNvSpPr>
          <p:nvPr>
            <p:ph idx="1"/>
          </p:nvPr>
        </p:nvSpPr>
        <p:spPr/>
        <p:txBody>
          <a:bodyPr/>
          <a:lstStyle/>
          <a:p>
            <a:r>
              <a:rPr lang="en-US" dirty="0" smtClean="0"/>
              <a:t>Expensive to set up, cheap to run</a:t>
            </a:r>
          </a:p>
          <a:p>
            <a:endParaRPr lang="en-US" dirty="0"/>
          </a:p>
          <a:p>
            <a:r>
              <a:rPr lang="en-US" dirty="0" smtClean="0"/>
              <a:t>Little to no air pollution/environmental impact</a:t>
            </a:r>
          </a:p>
          <a:p>
            <a:endParaRPr lang="en-US" dirty="0"/>
          </a:p>
          <a:p>
            <a:r>
              <a:rPr lang="en-US" dirty="0" smtClean="0"/>
              <a:t>High NET energy (energy after heat released)</a:t>
            </a:r>
          </a:p>
          <a:p>
            <a:endParaRPr lang="en-US" dirty="0" smtClean="0"/>
          </a:p>
          <a:p>
            <a:r>
              <a:rPr lang="en-US" dirty="0" smtClean="0"/>
              <a:t>Future energy source</a:t>
            </a:r>
            <a:endParaRPr lang="en-US" dirty="0"/>
          </a:p>
        </p:txBody>
      </p:sp>
    </p:spTree>
    <p:extLst>
      <p:ext uri="{BB962C8B-B14F-4D97-AF65-F5344CB8AC3E}">
        <p14:creationId xmlns:p14="http://schemas.microsoft.com/office/powerpoint/2010/main" xmlns="" val="25391242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Renewable Energy Types</a:t>
            </a:r>
            <a:endParaRPr lang="en-US" dirty="0"/>
          </a:p>
        </p:txBody>
      </p:sp>
      <p:sp>
        <p:nvSpPr>
          <p:cNvPr id="5" name="Content Placeholder 4"/>
          <p:cNvSpPr>
            <a:spLocks noGrp="1"/>
          </p:cNvSpPr>
          <p:nvPr>
            <p:ph idx="1"/>
          </p:nvPr>
        </p:nvSpPr>
        <p:spPr>
          <a:xfrm>
            <a:off x="152400" y="1600200"/>
            <a:ext cx="8839200" cy="5029200"/>
          </a:xfrm>
        </p:spPr>
        <p:txBody>
          <a:bodyPr>
            <a:normAutofit fontScale="85000" lnSpcReduction="20000"/>
          </a:bodyPr>
          <a:lstStyle/>
          <a:p>
            <a:r>
              <a:rPr lang="en-US" b="1" u="sng" dirty="0" smtClean="0"/>
              <a:t>Solar</a:t>
            </a:r>
            <a:r>
              <a:rPr lang="en-US" dirty="0" smtClean="0"/>
              <a:t> – most energy efficient</a:t>
            </a:r>
          </a:p>
          <a:p>
            <a:endParaRPr lang="en-US" dirty="0" smtClean="0"/>
          </a:p>
          <a:p>
            <a:r>
              <a:rPr lang="en-US" b="1" u="sng" dirty="0" smtClean="0"/>
              <a:t>Wind</a:t>
            </a:r>
            <a:r>
              <a:rPr lang="en-US" dirty="0" smtClean="0"/>
              <a:t> – fastest growing energy source, noise pollution</a:t>
            </a:r>
          </a:p>
          <a:p>
            <a:endParaRPr lang="en-US" dirty="0" smtClean="0"/>
          </a:p>
          <a:p>
            <a:r>
              <a:rPr lang="en-US" b="1" u="sng" dirty="0" smtClean="0"/>
              <a:t>Biomass</a:t>
            </a:r>
            <a:r>
              <a:rPr lang="en-US" dirty="0" smtClean="0"/>
              <a:t> – developing countries, deforestation, soil erosion</a:t>
            </a:r>
          </a:p>
          <a:p>
            <a:pPr lvl="1"/>
            <a:r>
              <a:rPr lang="en-US" dirty="0" smtClean="0"/>
              <a:t>Sustainability issues</a:t>
            </a:r>
          </a:p>
          <a:p>
            <a:pPr marL="0" indent="0">
              <a:buNone/>
            </a:pPr>
            <a:endParaRPr lang="en-US" dirty="0" smtClean="0"/>
          </a:p>
          <a:p>
            <a:r>
              <a:rPr lang="en-US" b="1" u="sng" dirty="0" smtClean="0"/>
              <a:t>Hydroelectric</a:t>
            </a:r>
            <a:r>
              <a:rPr lang="en-US" dirty="0" smtClean="0"/>
              <a:t> – dams (heart attack), most $$ to build</a:t>
            </a:r>
          </a:p>
          <a:p>
            <a:endParaRPr lang="en-US" dirty="0" smtClean="0"/>
          </a:p>
          <a:p>
            <a:r>
              <a:rPr lang="en-US" b="1" u="sng" dirty="0" smtClean="0"/>
              <a:t>Hydrogen</a:t>
            </a:r>
            <a:r>
              <a:rPr lang="en-US" dirty="0" smtClean="0"/>
              <a:t> </a:t>
            </a:r>
            <a:r>
              <a:rPr lang="en-US" b="1" u="sng" dirty="0" smtClean="0"/>
              <a:t>Fuel</a:t>
            </a:r>
            <a:r>
              <a:rPr lang="en-US" dirty="0" smtClean="0"/>
              <a:t> – works like battery, water = product</a:t>
            </a:r>
          </a:p>
          <a:p>
            <a:pPr marL="0" indent="0">
              <a:buNone/>
            </a:pPr>
            <a:endParaRPr lang="en-US" dirty="0" smtClean="0"/>
          </a:p>
          <a:p>
            <a:r>
              <a:rPr lang="en-US" b="1" u="sng" dirty="0" smtClean="0"/>
              <a:t>Geothermal</a:t>
            </a:r>
            <a:r>
              <a:rPr lang="en-US" dirty="0" smtClean="0"/>
              <a:t> – using magma for energy, most dangerous</a:t>
            </a:r>
          </a:p>
          <a:p>
            <a:pPr marL="0" indent="0">
              <a:buNone/>
            </a:pPr>
            <a:endParaRPr lang="en-US" dirty="0"/>
          </a:p>
        </p:txBody>
      </p:sp>
    </p:spTree>
    <p:extLst>
      <p:ext uri="{BB962C8B-B14F-4D97-AF65-F5344CB8AC3E}">
        <p14:creationId xmlns:p14="http://schemas.microsoft.com/office/powerpoint/2010/main" xmlns="" val="14381068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Miscellaneous Renewable</a:t>
            </a:r>
            <a:endParaRPr lang="en-US" dirty="0"/>
          </a:p>
        </p:txBody>
      </p:sp>
      <p:sp>
        <p:nvSpPr>
          <p:cNvPr id="3" name="Content Placeholder 2"/>
          <p:cNvSpPr>
            <a:spLocks noGrp="1"/>
          </p:cNvSpPr>
          <p:nvPr>
            <p:ph idx="1"/>
          </p:nvPr>
        </p:nvSpPr>
        <p:spPr>
          <a:xfrm>
            <a:off x="0" y="1143000"/>
            <a:ext cx="8686800" cy="5715000"/>
          </a:xfrm>
        </p:spPr>
        <p:txBody>
          <a:bodyPr/>
          <a:lstStyle/>
          <a:p>
            <a:r>
              <a:rPr lang="en-US" dirty="0" smtClean="0"/>
              <a:t>Renewables and Energy Efficiency</a:t>
            </a:r>
          </a:p>
          <a:p>
            <a:pPr lvl="1"/>
            <a:r>
              <a:rPr lang="en-US" dirty="0" smtClean="0"/>
              <a:t>Less effort to convert energy = more efficient</a:t>
            </a:r>
          </a:p>
          <a:p>
            <a:pPr lvl="2"/>
            <a:r>
              <a:rPr lang="en-US" dirty="0" smtClean="0"/>
              <a:t>Fluorescent Light (22%) vs. Incandescent Light (5%)</a:t>
            </a:r>
          </a:p>
          <a:p>
            <a:pPr lvl="2"/>
            <a:r>
              <a:rPr lang="en-US" dirty="0" smtClean="0"/>
              <a:t>Solar (90%) vs. Nuclear (14%)</a:t>
            </a:r>
          </a:p>
          <a:p>
            <a:pPr lvl="2"/>
            <a:r>
              <a:rPr lang="en-US" dirty="0" smtClean="0"/>
              <a:t>Solar – Passive (90%) vs. Active (35%)</a:t>
            </a:r>
          </a:p>
          <a:p>
            <a:pPr lvl="2"/>
            <a:r>
              <a:rPr lang="en-US" dirty="0" smtClean="0"/>
              <a:t>Hydrogen Fuel Cell (65%) vs. Gas Engine (20%)</a:t>
            </a:r>
          </a:p>
          <a:p>
            <a:pPr lvl="2"/>
            <a:endParaRPr lang="en-US" dirty="0" smtClean="0"/>
          </a:p>
          <a:p>
            <a:r>
              <a:rPr lang="en-US" dirty="0" smtClean="0"/>
              <a:t>Renewables and the Environment</a:t>
            </a:r>
          </a:p>
          <a:p>
            <a:pPr lvl="1"/>
            <a:r>
              <a:rPr lang="en-US" dirty="0" smtClean="0"/>
              <a:t>Biomass = deforestation &amp; soil erosion</a:t>
            </a:r>
          </a:p>
          <a:p>
            <a:pPr lvl="1"/>
            <a:r>
              <a:rPr lang="en-US" dirty="0" smtClean="0"/>
              <a:t>Wind = kills birds, noise pollution</a:t>
            </a:r>
          </a:p>
          <a:p>
            <a:pPr lvl="1"/>
            <a:r>
              <a:rPr lang="en-US" dirty="0" smtClean="0"/>
              <a:t>Hydroelectric dams (Aswan) = flooding, salmon	</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Chapters 7 &amp; 8: Food Webs</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Types of Energy</a:t>
            </a:r>
            <a:endParaRPr lang="en-US" dirty="0"/>
          </a:p>
        </p:txBody>
      </p:sp>
      <p:sp>
        <p:nvSpPr>
          <p:cNvPr id="3" name="Subtitle 2"/>
          <p:cNvSpPr>
            <a:spLocks noGrp="1"/>
          </p:cNvSpPr>
          <p:nvPr>
            <p:ph type="subTitle" idx="1"/>
          </p:nvPr>
        </p:nvSpPr>
        <p:spPr/>
        <p:txBody>
          <a:bodyPr/>
          <a:lstStyle/>
          <a:p>
            <a:r>
              <a:rPr lang="en-US" dirty="0" smtClean="0"/>
              <a:t>Non-Renewable</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Coal</a:t>
            </a:r>
            <a:endParaRPr lang="en-US" dirty="0"/>
          </a:p>
        </p:txBody>
      </p:sp>
      <p:sp>
        <p:nvSpPr>
          <p:cNvPr id="4" name="Content Placeholder 3"/>
          <p:cNvSpPr>
            <a:spLocks noGrp="1"/>
          </p:cNvSpPr>
          <p:nvPr>
            <p:ph sz="half" idx="1"/>
          </p:nvPr>
        </p:nvSpPr>
        <p:spPr>
          <a:xfrm>
            <a:off x="228600" y="1447800"/>
            <a:ext cx="4267200" cy="4953000"/>
          </a:xfrm>
        </p:spPr>
        <p:txBody>
          <a:bodyPr>
            <a:normAutofit/>
          </a:bodyPr>
          <a:lstStyle/>
          <a:p>
            <a:r>
              <a:rPr lang="en-US" dirty="0" smtClean="0"/>
              <a:t>Burned for power (Fossil Fuel)</a:t>
            </a:r>
          </a:p>
          <a:p>
            <a:endParaRPr lang="en-US" dirty="0"/>
          </a:p>
          <a:p>
            <a:r>
              <a:rPr lang="en-US" dirty="0" smtClean="0"/>
              <a:t>Mining for coal</a:t>
            </a:r>
          </a:p>
          <a:p>
            <a:r>
              <a:rPr lang="en-US" dirty="0" smtClean="0"/>
              <a:t>Cleaned and either solid or liquid form</a:t>
            </a:r>
          </a:p>
          <a:p>
            <a:endParaRPr lang="en-US" dirty="0"/>
          </a:p>
          <a:p>
            <a:r>
              <a:rPr lang="en-US" dirty="0" smtClean="0"/>
              <a:t>China</a:t>
            </a:r>
          </a:p>
          <a:p>
            <a:r>
              <a:rPr lang="en-US" dirty="0" smtClean="0"/>
              <a:t>Northeast US</a:t>
            </a:r>
            <a:endParaRPr lang="en-US" dirty="0"/>
          </a:p>
        </p:txBody>
      </p:sp>
      <p:sp>
        <p:nvSpPr>
          <p:cNvPr id="5" name="Content Placeholder 4"/>
          <p:cNvSpPr>
            <a:spLocks noGrp="1"/>
          </p:cNvSpPr>
          <p:nvPr>
            <p:ph sz="half" idx="2"/>
          </p:nvPr>
        </p:nvSpPr>
        <p:spPr>
          <a:xfrm>
            <a:off x="4648200" y="1600200"/>
            <a:ext cx="4038600" cy="4876800"/>
          </a:xfrm>
        </p:spPr>
        <p:txBody>
          <a:bodyPr>
            <a:normAutofit/>
          </a:bodyPr>
          <a:lstStyle/>
          <a:p>
            <a:pPr>
              <a:buNone/>
            </a:pPr>
            <a:r>
              <a:rPr lang="en-US" dirty="0" smtClean="0"/>
              <a:t>Pros </a:t>
            </a:r>
          </a:p>
          <a:p>
            <a:r>
              <a:rPr lang="en-US" dirty="0" smtClean="0"/>
              <a:t>A lot of it</a:t>
            </a:r>
          </a:p>
          <a:p>
            <a:r>
              <a:rPr lang="en-US" dirty="0" smtClean="0"/>
              <a:t>Stable, non-explosive</a:t>
            </a:r>
          </a:p>
          <a:p>
            <a:r>
              <a:rPr lang="en-US" dirty="0" smtClean="0"/>
              <a:t>Cheap</a:t>
            </a:r>
          </a:p>
          <a:p>
            <a:endParaRPr lang="en-US" dirty="0"/>
          </a:p>
          <a:p>
            <a:pPr>
              <a:buNone/>
            </a:pPr>
            <a:r>
              <a:rPr lang="en-US" dirty="0" smtClean="0"/>
              <a:t>Cons</a:t>
            </a:r>
          </a:p>
          <a:p>
            <a:r>
              <a:rPr lang="en-US" dirty="0" smtClean="0"/>
              <a:t>Mining – disrupts land</a:t>
            </a:r>
          </a:p>
          <a:p>
            <a:r>
              <a:rPr lang="en-US" dirty="0" smtClean="0"/>
              <a:t>Releases G.H. Gas</a:t>
            </a:r>
          </a:p>
          <a:p>
            <a:r>
              <a:rPr lang="en-US" dirty="0" smtClean="0"/>
              <a:t>Expensive to transport</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Oil</a:t>
            </a:r>
            <a:endParaRPr lang="en-US" dirty="0"/>
          </a:p>
        </p:txBody>
      </p:sp>
      <p:sp>
        <p:nvSpPr>
          <p:cNvPr id="3" name="Content Placeholder 2"/>
          <p:cNvSpPr>
            <a:spLocks noGrp="1"/>
          </p:cNvSpPr>
          <p:nvPr>
            <p:ph sz="half" idx="1"/>
          </p:nvPr>
        </p:nvSpPr>
        <p:spPr/>
        <p:txBody>
          <a:bodyPr>
            <a:normAutofit/>
          </a:bodyPr>
          <a:lstStyle/>
          <a:p>
            <a:r>
              <a:rPr lang="en-US" dirty="0" smtClean="0"/>
              <a:t>Burned for power (F.F.)</a:t>
            </a:r>
          </a:p>
          <a:p>
            <a:endParaRPr lang="en-US" dirty="0"/>
          </a:p>
          <a:p>
            <a:r>
              <a:rPr lang="en-US" dirty="0" smtClean="0"/>
              <a:t>Trapped in porous rocks</a:t>
            </a:r>
          </a:p>
          <a:p>
            <a:r>
              <a:rPr lang="en-US" dirty="0" smtClean="0"/>
              <a:t>Access: drilling</a:t>
            </a:r>
          </a:p>
          <a:p>
            <a:r>
              <a:rPr lang="en-US" dirty="0" smtClean="0"/>
              <a:t>Clean: refineries</a:t>
            </a:r>
          </a:p>
          <a:p>
            <a:endParaRPr lang="en-US" dirty="0"/>
          </a:p>
          <a:p>
            <a:r>
              <a:rPr lang="en-US" dirty="0" smtClean="0"/>
              <a:t>Most found in Middle East and Alaska</a:t>
            </a:r>
            <a:endParaRPr lang="en-US" dirty="0"/>
          </a:p>
        </p:txBody>
      </p:sp>
      <p:sp>
        <p:nvSpPr>
          <p:cNvPr id="4" name="Content Placeholder 3"/>
          <p:cNvSpPr>
            <a:spLocks noGrp="1"/>
          </p:cNvSpPr>
          <p:nvPr>
            <p:ph sz="half" idx="2"/>
          </p:nvPr>
        </p:nvSpPr>
        <p:spPr>
          <a:xfrm>
            <a:off x="4343400" y="1600200"/>
            <a:ext cx="4572000" cy="4800600"/>
          </a:xfrm>
        </p:spPr>
        <p:txBody>
          <a:bodyPr>
            <a:normAutofit/>
          </a:bodyPr>
          <a:lstStyle/>
          <a:p>
            <a:pPr>
              <a:buNone/>
            </a:pPr>
            <a:r>
              <a:rPr lang="en-US" dirty="0" smtClean="0"/>
              <a:t>Pros</a:t>
            </a:r>
          </a:p>
          <a:p>
            <a:r>
              <a:rPr lang="en-US" dirty="0" smtClean="0"/>
              <a:t>Versatile – used for a lot</a:t>
            </a:r>
          </a:p>
          <a:p>
            <a:r>
              <a:rPr lang="en-US" dirty="0" smtClean="0"/>
              <a:t>A lot for immediate future</a:t>
            </a:r>
          </a:p>
          <a:p>
            <a:r>
              <a:rPr lang="en-US" dirty="0" smtClean="0"/>
              <a:t>High energy yield</a:t>
            </a:r>
          </a:p>
          <a:p>
            <a:endParaRPr lang="en-US" dirty="0" smtClean="0"/>
          </a:p>
          <a:p>
            <a:pPr>
              <a:buNone/>
            </a:pPr>
            <a:r>
              <a:rPr lang="en-US" dirty="0" smtClean="0"/>
              <a:t>Cons</a:t>
            </a:r>
          </a:p>
          <a:p>
            <a:r>
              <a:rPr lang="en-US" dirty="0" smtClean="0"/>
              <a:t>Reserves are limited</a:t>
            </a:r>
          </a:p>
          <a:p>
            <a:r>
              <a:rPr lang="en-US" dirty="0" smtClean="0"/>
              <a:t>Produces air pollutants</a:t>
            </a:r>
          </a:p>
          <a:p>
            <a:r>
              <a:rPr lang="en-US" dirty="0" smtClean="0"/>
              <a:t>Political struggles</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Gas</a:t>
            </a:r>
            <a:endParaRPr lang="en-US" dirty="0"/>
          </a:p>
        </p:txBody>
      </p:sp>
      <p:sp>
        <p:nvSpPr>
          <p:cNvPr id="3" name="Content Placeholder 2"/>
          <p:cNvSpPr>
            <a:spLocks noGrp="1"/>
          </p:cNvSpPr>
          <p:nvPr>
            <p:ph sz="half" idx="1"/>
          </p:nvPr>
        </p:nvSpPr>
        <p:spPr/>
        <p:txBody>
          <a:bodyPr>
            <a:normAutofit/>
          </a:bodyPr>
          <a:lstStyle/>
          <a:p>
            <a:r>
              <a:rPr lang="en-US" dirty="0" smtClean="0"/>
              <a:t>Burned for power (F.F)</a:t>
            </a:r>
          </a:p>
          <a:p>
            <a:endParaRPr lang="en-US" dirty="0"/>
          </a:p>
          <a:p>
            <a:r>
              <a:rPr lang="en-US" dirty="0" smtClean="0"/>
              <a:t>Found: underground wells (pipelines)</a:t>
            </a:r>
          </a:p>
          <a:p>
            <a:endParaRPr lang="en-US" dirty="0"/>
          </a:p>
          <a:p>
            <a:r>
              <a:rPr lang="en-US" dirty="0" smtClean="0"/>
              <a:t>Most in Russia and Middle East</a:t>
            </a:r>
            <a:endParaRPr lang="en-US" dirty="0"/>
          </a:p>
        </p:txBody>
      </p:sp>
      <p:sp>
        <p:nvSpPr>
          <p:cNvPr id="4" name="Content Placeholder 3"/>
          <p:cNvSpPr>
            <a:spLocks noGrp="1"/>
          </p:cNvSpPr>
          <p:nvPr>
            <p:ph sz="half" idx="2"/>
          </p:nvPr>
        </p:nvSpPr>
        <p:spPr>
          <a:xfrm>
            <a:off x="4495800" y="1600200"/>
            <a:ext cx="4648200" cy="4876800"/>
          </a:xfrm>
        </p:spPr>
        <p:txBody>
          <a:bodyPr>
            <a:normAutofit/>
          </a:bodyPr>
          <a:lstStyle/>
          <a:p>
            <a:pPr>
              <a:buNone/>
            </a:pPr>
            <a:r>
              <a:rPr lang="en-US" dirty="0" smtClean="0"/>
              <a:t>Pros</a:t>
            </a:r>
          </a:p>
          <a:p>
            <a:r>
              <a:rPr lang="en-US" dirty="0" smtClean="0"/>
              <a:t>Easy to transport (pipelines)</a:t>
            </a:r>
          </a:p>
          <a:p>
            <a:r>
              <a:rPr lang="en-US" dirty="0" smtClean="0"/>
              <a:t>Less pollution than F.F.</a:t>
            </a:r>
          </a:p>
          <a:p>
            <a:r>
              <a:rPr lang="en-US" dirty="0" smtClean="0"/>
              <a:t>Transition F.F. from oil</a:t>
            </a:r>
          </a:p>
          <a:p>
            <a:endParaRPr lang="en-US" dirty="0" smtClean="0"/>
          </a:p>
          <a:p>
            <a:pPr>
              <a:buNone/>
            </a:pPr>
            <a:r>
              <a:rPr lang="en-US" dirty="0" smtClean="0"/>
              <a:t>Cons</a:t>
            </a:r>
          </a:p>
          <a:p>
            <a:r>
              <a:rPr lang="en-US" dirty="0" smtClean="0"/>
              <a:t>Disrupts habitats</a:t>
            </a:r>
          </a:p>
          <a:p>
            <a:r>
              <a:rPr lang="en-US" dirty="0" smtClean="0"/>
              <a:t>Leaks CH4 (global warming)</a:t>
            </a:r>
          </a:p>
          <a:p>
            <a:r>
              <a:rPr lang="en-US" dirty="0" smtClean="0"/>
              <a:t>Lower energy yield than oil</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Nuclear Energy</a:t>
            </a:r>
            <a:endParaRPr lang="en-US" dirty="0"/>
          </a:p>
        </p:txBody>
      </p:sp>
      <p:sp>
        <p:nvSpPr>
          <p:cNvPr id="3" name="Content Placeholder 2"/>
          <p:cNvSpPr>
            <a:spLocks noGrp="1"/>
          </p:cNvSpPr>
          <p:nvPr>
            <p:ph sz="half" idx="1"/>
          </p:nvPr>
        </p:nvSpPr>
        <p:spPr>
          <a:xfrm>
            <a:off x="304800" y="1600200"/>
            <a:ext cx="4191000" cy="4953000"/>
          </a:xfrm>
        </p:spPr>
        <p:txBody>
          <a:bodyPr>
            <a:normAutofit lnSpcReduction="10000"/>
          </a:bodyPr>
          <a:lstStyle/>
          <a:p>
            <a:r>
              <a:rPr lang="en-US" dirty="0" smtClean="0"/>
              <a:t>Nuclear Fission – split one atom into two others (Uranium)</a:t>
            </a:r>
          </a:p>
          <a:p>
            <a:pPr lvl="1"/>
            <a:r>
              <a:rPr lang="en-US" dirty="0" smtClean="0"/>
              <a:t>Release radiation</a:t>
            </a:r>
          </a:p>
          <a:p>
            <a:r>
              <a:rPr lang="en-US" dirty="0" smtClean="0"/>
              <a:t>Heat </a:t>
            </a:r>
            <a:r>
              <a:rPr lang="en-US" dirty="0" smtClean="0">
                <a:sym typeface="Wingdings" pitchFamily="2" charset="2"/>
              </a:rPr>
              <a:t> steam  power</a:t>
            </a:r>
          </a:p>
          <a:p>
            <a:endParaRPr lang="en-US" dirty="0" smtClean="0">
              <a:sym typeface="Wingdings" pitchFamily="2" charset="2"/>
            </a:endParaRPr>
          </a:p>
          <a:p>
            <a:r>
              <a:rPr lang="en-US" dirty="0" smtClean="0">
                <a:sym typeface="Wingdings" pitchFamily="2" charset="2"/>
              </a:rPr>
              <a:t>Less popular</a:t>
            </a:r>
          </a:p>
          <a:p>
            <a:endParaRPr lang="en-US" dirty="0">
              <a:sym typeface="Wingdings" pitchFamily="2" charset="2"/>
            </a:endParaRPr>
          </a:p>
          <a:p>
            <a:r>
              <a:rPr lang="en-US" dirty="0" smtClean="0"/>
              <a:t>Chernobyl (nuclear plant meltdown)</a:t>
            </a:r>
          </a:p>
          <a:p>
            <a:r>
              <a:rPr lang="en-US" dirty="0" smtClean="0"/>
              <a:t>Nuclear weapons</a:t>
            </a:r>
            <a:endParaRPr lang="en-US" dirty="0"/>
          </a:p>
          <a:p>
            <a:pPr lvl="1"/>
            <a:endParaRPr lang="en-US" dirty="0"/>
          </a:p>
        </p:txBody>
      </p:sp>
      <p:sp>
        <p:nvSpPr>
          <p:cNvPr id="4" name="Content Placeholder 3"/>
          <p:cNvSpPr>
            <a:spLocks noGrp="1"/>
          </p:cNvSpPr>
          <p:nvPr>
            <p:ph sz="half" idx="2"/>
          </p:nvPr>
        </p:nvSpPr>
        <p:spPr>
          <a:xfrm>
            <a:off x="4648200" y="1600200"/>
            <a:ext cx="4495800" cy="4876800"/>
          </a:xfrm>
        </p:spPr>
        <p:txBody>
          <a:bodyPr>
            <a:normAutofit lnSpcReduction="10000"/>
          </a:bodyPr>
          <a:lstStyle/>
          <a:p>
            <a:pPr>
              <a:buNone/>
            </a:pPr>
            <a:r>
              <a:rPr lang="en-US" dirty="0" smtClean="0"/>
              <a:t>Pros (if operated correctly)</a:t>
            </a:r>
          </a:p>
          <a:p>
            <a:r>
              <a:rPr lang="en-US" dirty="0" smtClean="0"/>
              <a:t>10 mill. X energy of F.F’s</a:t>
            </a:r>
          </a:p>
          <a:p>
            <a:r>
              <a:rPr lang="en-US" dirty="0" smtClean="0"/>
              <a:t>Low land disruption</a:t>
            </a:r>
          </a:p>
          <a:p>
            <a:r>
              <a:rPr lang="en-US" dirty="0" smtClean="0"/>
              <a:t>Less CO2 (global warming)</a:t>
            </a:r>
          </a:p>
          <a:p>
            <a:pPr>
              <a:buNone/>
            </a:pPr>
            <a:endParaRPr lang="en-US" dirty="0" smtClean="0"/>
          </a:p>
          <a:p>
            <a:pPr>
              <a:buNone/>
            </a:pPr>
            <a:r>
              <a:rPr lang="en-US" dirty="0" smtClean="0"/>
              <a:t>Cons</a:t>
            </a:r>
          </a:p>
          <a:p>
            <a:r>
              <a:rPr lang="en-US" dirty="0" smtClean="0"/>
              <a:t>Malfunctioning</a:t>
            </a:r>
          </a:p>
          <a:p>
            <a:r>
              <a:rPr lang="en-US" dirty="0" smtClean="0"/>
              <a:t>Millions of years to decay</a:t>
            </a:r>
          </a:p>
          <a:p>
            <a:pPr lvl="1"/>
            <a:r>
              <a:rPr lang="en-US" dirty="0" smtClean="0"/>
              <a:t>Half-life</a:t>
            </a:r>
          </a:p>
          <a:p>
            <a:r>
              <a:rPr lang="en-US" dirty="0" smtClean="0"/>
              <a:t>Nuclear war</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Types of Energy</a:t>
            </a:r>
            <a:endParaRPr lang="en-US" dirty="0"/>
          </a:p>
        </p:txBody>
      </p:sp>
      <p:sp>
        <p:nvSpPr>
          <p:cNvPr id="6" name="Subtitle 5"/>
          <p:cNvSpPr>
            <a:spLocks noGrp="1"/>
          </p:cNvSpPr>
          <p:nvPr>
            <p:ph type="subTitle" idx="1"/>
          </p:nvPr>
        </p:nvSpPr>
        <p:spPr/>
        <p:txBody>
          <a:bodyPr/>
          <a:lstStyle/>
          <a:p>
            <a:r>
              <a:rPr lang="en-US" dirty="0" smtClean="0"/>
              <a:t>Renewable</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Hydroelectric Power (Dams)</a:t>
            </a:r>
            <a:endParaRPr lang="en-US" dirty="0"/>
          </a:p>
        </p:txBody>
      </p:sp>
      <p:sp>
        <p:nvSpPr>
          <p:cNvPr id="3" name="Content Placeholder 2"/>
          <p:cNvSpPr>
            <a:spLocks noGrp="1"/>
          </p:cNvSpPr>
          <p:nvPr>
            <p:ph sz="half" idx="1"/>
          </p:nvPr>
        </p:nvSpPr>
        <p:spPr/>
        <p:txBody>
          <a:bodyPr>
            <a:normAutofit/>
          </a:bodyPr>
          <a:lstStyle/>
          <a:p>
            <a:r>
              <a:rPr lang="en-US" dirty="0" smtClean="0"/>
              <a:t>Dams trap water, which runs through turbines </a:t>
            </a:r>
            <a:r>
              <a:rPr lang="en-US" dirty="0" smtClean="0">
                <a:sym typeface="Wingdings" pitchFamily="2" charset="2"/>
              </a:rPr>
              <a:t> electricity</a:t>
            </a:r>
          </a:p>
          <a:p>
            <a:endParaRPr lang="en-US" dirty="0" smtClean="0">
              <a:sym typeface="Wingdings" pitchFamily="2" charset="2"/>
            </a:endParaRPr>
          </a:p>
          <a:p>
            <a:r>
              <a:rPr lang="en-US" dirty="0" smtClean="0">
                <a:sym typeface="Wingdings" pitchFamily="2" charset="2"/>
              </a:rPr>
              <a:t>3% world’s energy</a:t>
            </a:r>
            <a:endParaRPr lang="en-US" dirty="0">
              <a:sym typeface="Wingdings" pitchFamily="2" charset="2"/>
            </a:endParaRPr>
          </a:p>
          <a:p>
            <a:endParaRPr lang="en-US" dirty="0">
              <a:sym typeface="Wingdings" pitchFamily="2" charset="2"/>
            </a:endParaRPr>
          </a:p>
          <a:p>
            <a:r>
              <a:rPr lang="en-US" dirty="0" smtClean="0">
                <a:sym typeface="Wingdings" pitchFamily="2" charset="2"/>
              </a:rPr>
              <a:t>Hoover Dam</a:t>
            </a:r>
          </a:p>
          <a:p>
            <a:r>
              <a:rPr lang="en-US" dirty="0" smtClean="0">
                <a:sym typeface="Wingdings" pitchFamily="2" charset="2"/>
              </a:rPr>
              <a:t>Aswan Dam (bad)</a:t>
            </a:r>
            <a:endParaRPr lang="en-US" dirty="0"/>
          </a:p>
        </p:txBody>
      </p:sp>
      <p:sp>
        <p:nvSpPr>
          <p:cNvPr id="4" name="Content Placeholder 3"/>
          <p:cNvSpPr>
            <a:spLocks noGrp="1"/>
          </p:cNvSpPr>
          <p:nvPr>
            <p:ph sz="half" idx="2"/>
          </p:nvPr>
        </p:nvSpPr>
        <p:spPr>
          <a:xfrm>
            <a:off x="4648200" y="1600200"/>
            <a:ext cx="4495800" cy="4876800"/>
          </a:xfrm>
        </p:spPr>
        <p:txBody>
          <a:bodyPr>
            <a:normAutofit/>
          </a:bodyPr>
          <a:lstStyle/>
          <a:p>
            <a:pPr>
              <a:buNone/>
            </a:pPr>
            <a:r>
              <a:rPr lang="en-US" dirty="0" smtClean="0"/>
              <a:t>Pros</a:t>
            </a:r>
          </a:p>
          <a:p>
            <a:r>
              <a:rPr lang="en-US" dirty="0" smtClean="0"/>
              <a:t>Control flooding</a:t>
            </a:r>
          </a:p>
          <a:p>
            <a:r>
              <a:rPr lang="en-US" dirty="0" smtClean="0"/>
              <a:t>Cheap to operate</a:t>
            </a:r>
          </a:p>
          <a:p>
            <a:r>
              <a:rPr lang="en-US" dirty="0" smtClean="0"/>
              <a:t>No pollution waste</a:t>
            </a:r>
          </a:p>
          <a:p>
            <a:endParaRPr lang="en-US" dirty="0" smtClean="0"/>
          </a:p>
          <a:p>
            <a:pPr>
              <a:buNone/>
            </a:pPr>
            <a:r>
              <a:rPr lang="en-US" dirty="0" smtClean="0"/>
              <a:t>Cons</a:t>
            </a:r>
          </a:p>
          <a:p>
            <a:r>
              <a:rPr lang="en-US" dirty="0" smtClean="0"/>
              <a:t>Expensive to build</a:t>
            </a:r>
          </a:p>
          <a:p>
            <a:r>
              <a:rPr lang="en-US" dirty="0" smtClean="0"/>
              <a:t>Fish migration destroyed</a:t>
            </a:r>
          </a:p>
          <a:p>
            <a:r>
              <a:rPr lang="en-US" dirty="0" smtClean="0"/>
              <a:t>Destroys rivers</a:t>
            </a:r>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Solar Energy (Sun)</a:t>
            </a:r>
            <a:endParaRPr lang="en-US" dirty="0"/>
          </a:p>
        </p:txBody>
      </p:sp>
      <p:sp>
        <p:nvSpPr>
          <p:cNvPr id="3" name="Content Placeholder 2"/>
          <p:cNvSpPr>
            <a:spLocks noGrp="1"/>
          </p:cNvSpPr>
          <p:nvPr>
            <p:ph sz="half" idx="1"/>
          </p:nvPr>
        </p:nvSpPr>
        <p:spPr/>
        <p:txBody>
          <a:bodyPr>
            <a:normAutofit/>
          </a:bodyPr>
          <a:lstStyle/>
          <a:p>
            <a:r>
              <a:rPr lang="en-US" dirty="0" smtClean="0"/>
              <a:t>Collecting energy from sun to provide heat/electricity</a:t>
            </a:r>
          </a:p>
          <a:p>
            <a:endParaRPr lang="en-US" dirty="0"/>
          </a:p>
          <a:p>
            <a:r>
              <a:rPr lang="en-US" dirty="0" smtClean="0"/>
              <a:t>Solar panels (cells)</a:t>
            </a:r>
          </a:p>
          <a:p>
            <a:endParaRPr lang="en-US" dirty="0"/>
          </a:p>
          <a:p>
            <a:r>
              <a:rPr lang="en-US" dirty="0" smtClean="0"/>
              <a:t>Places that are sunny</a:t>
            </a:r>
          </a:p>
          <a:p>
            <a:pPr lvl="1"/>
            <a:r>
              <a:rPr lang="en-US" dirty="0" smtClean="0"/>
              <a:t>California</a:t>
            </a:r>
          </a:p>
          <a:p>
            <a:pPr lvl="1"/>
            <a:r>
              <a:rPr lang="en-US" dirty="0" smtClean="0"/>
              <a:t>Arizona</a:t>
            </a:r>
            <a:endParaRPr lang="en-US" dirty="0"/>
          </a:p>
        </p:txBody>
      </p:sp>
      <p:sp>
        <p:nvSpPr>
          <p:cNvPr id="4" name="Content Placeholder 3"/>
          <p:cNvSpPr>
            <a:spLocks noGrp="1"/>
          </p:cNvSpPr>
          <p:nvPr>
            <p:ph sz="half" idx="2"/>
          </p:nvPr>
        </p:nvSpPr>
        <p:spPr>
          <a:xfrm>
            <a:off x="4648200" y="1600200"/>
            <a:ext cx="4495800" cy="4953000"/>
          </a:xfrm>
        </p:spPr>
        <p:txBody>
          <a:bodyPr>
            <a:normAutofit/>
          </a:bodyPr>
          <a:lstStyle/>
          <a:p>
            <a:pPr>
              <a:buNone/>
            </a:pPr>
            <a:r>
              <a:rPr lang="en-US" dirty="0" smtClean="0"/>
              <a:t>Pros</a:t>
            </a:r>
          </a:p>
          <a:p>
            <a:r>
              <a:rPr lang="en-US" dirty="0" smtClean="0"/>
              <a:t>Endless energy (sun)</a:t>
            </a:r>
          </a:p>
          <a:p>
            <a:r>
              <a:rPr lang="en-US" dirty="0" smtClean="0"/>
              <a:t>No dependency on others</a:t>
            </a:r>
          </a:p>
          <a:p>
            <a:r>
              <a:rPr lang="en-US" dirty="0" smtClean="0"/>
              <a:t>Can store energy</a:t>
            </a:r>
          </a:p>
          <a:p>
            <a:endParaRPr lang="en-US" dirty="0"/>
          </a:p>
          <a:p>
            <a:pPr>
              <a:buNone/>
            </a:pPr>
            <a:r>
              <a:rPr lang="en-US" dirty="0" smtClean="0"/>
              <a:t>Cons</a:t>
            </a:r>
          </a:p>
          <a:p>
            <a:r>
              <a:rPr lang="en-US" dirty="0" smtClean="0"/>
              <a:t>Some locations not ideal</a:t>
            </a:r>
          </a:p>
          <a:p>
            <a:r>
              <a:rPr lang="en-US" dirty="0" smtClean="0"/>
              <a:t>Maintenance = expensive</a:t>
            </a:r>
          </a:p>
          <a:p>
            <a:r>
              <a:rPr lang="en-US" dirty="0" smtClean="0"/>
              <a:t>Not energy efficient (15%)</a:t>
            </a: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Hydrogen Fuel Cells</a:t>
            </a:r>
            <a:endParaRPr lang="en-US" dirty="0"/>
          </a:p>
        </p:txBody>
      </p:sp>
      <p:sp>
        <p:nvSpPr>
          <p:cNvPr id="3" name="Content Placeholder 2"/>
          <p:cNvSpPr>
            <a:spLocks noGrp="1"/>
          </p:cNvSpPr>
          <p:nvPr>
            <p:ph sz="half" idx="1"/>
          </p:nvPr>
        </p:nvSpPr>
        <p:spPr/>
        <p:txBody>
          <a:bodyPr>
            <a:normAutofit/>
          </a:bodyPr>
          <a:lstStyle/>
          <a:p>
            <a:r>
              <a:rPr lang="en-US" dirty="0" smtClean="0"/>
              <a:t>Similar to battery</a:t>
            </a:r>
          </a:p>
          <a:p>
            <a:pPr lvl="1"/>
            <a:r>
              <a:rPr lang="en-US" dirty="0" smtClean="0"/>
              <a:t>(-) end = hydrogen</a:t>
            </a:r>
          </a:p>
          <a:p>
            <a:pPr lvl="1"/>
            <a:r>
              <a:rPr lang="en-US" dirty="0" smtClean="0"/>
              <a:t>(+) end = oxygen</a:t>
            </a:r>
          </a:p>
          <a:p>
            <a:r>
              <a:rPr lang="en-US" dirty="0" smtClean="0"/>
              <a:t>Hydrogen passes through to (+) = POWER</a:t>
            </a:r>
          </a:p>
          <a:p>
            <a:endParaRPr lang="en-US" dirty="0"/>
          </a:p>
          <a:p>
            <a:r>
              <a:rPr lang="en-US" dirty="0" smtClean="0"/>
              <a:t>Hydrogen cars</a:t>
            </a:r>
          </a:p>
          <a:p>
            <a:endParaRPr lang="en-US" dirty="0"/>
          </a:p>
          <a:p>
            <a:r>
              <a:rPr lang="en-US" dirty="0" smtClean="0"/>
              <a:t>United States</a:t>
            </a:r>
            <a:endParaRPr lang="en-US" dirty="0"/>
          </a:p>
        </p:txBody>
      </p:sp>
      <p:sp>
        <p:nvSpPr>
          <p:cNvPr id="4" name="Content Placeholder 3"/>
          <p:cNvSpPr>
            <a:spLocks noGrp="1"/>
          </p:cNvSpPr>
          <p:nvPr>
            <p:ph sz="half" idx="2"/>
          </p:nvPr>
        </p:nvSpPr>
        <p:spPr>
          <a:xfrm>
            <a:off x="4648200" y="1600200"/>
            <a:ext cx="4495800" cy="5257800"/>
          </a:xfrm>
        </p:spPr>
        <p:txBody>
          <a:bodyPr>
            <a:normAutofit/>
          </a:bodyPr>
          <a:lstStyle/>
          <a:p>
            <a:pPr>
              <a:buNone/>
            </a:pPr>
            <a:r>
              <a:rPr lang="en-US" dirty="0" smtClean="0"/>
              <a:t>Pros</a:t>
            </a:r>
          </a:p>
          <a:p>
            <a:r>
              <a:rPr lang="en-US" dirty="0" smtClean="0"/>
              <a:t>Waste product = water</a:t>
            </a:r>
          </a:p>
          <a:p>
            <a:r>
              <a:rPr lang="en-US" dirty="0" smtClean="0"/>
              <a:t>Source = fresh OR salt H</a:t>
            </a:r>
            <a:r>
              <a:rPr lang="en-US" baseline="-25000" dirty="0" smtClean="0"/>
              <a:t>2</a:t>
            </a:r>
            <a:r>
              <a:rPr lang="en-US" dirty="0" smtClean="0"/>
              <a:t>O</a:t>
            </a:r>
          </a:p>
          <a:p>
            <a:r>
              <a:rPr lang="en-US" dirty="0" smtClean="0"/>
              <a:t>Fuels cells never run out</a:t>
            </a:r>
          </a:p>
          <a:p>
            <a:endParaRPr lang="en-US" dirty="0" smtClean="0"/>
          </a:p>
          <a:p>
            <a:pPr>
              <a:buNone/>
            </a:pPr>
            <a:r>
              <a:rPr lang="en-US" dirty="0" smtClean="0"/>
              <a:t>Cons</a:t>
            </a:r>
          </a:p>
          <a:p>
            <a:r>
              <a:rPr lang="en-US" dirty="0" smtClean="0"/>
              <a:t>Explosive (H-Bombs)</a:t>
            </a:r>
          </a:p>
          <a:p>
            <a:r>
              <a:rPr lang="en-US" dirty="0" smtClean="0"/>
              <a:t>Gas </a:t>
            </a:r>
            <a:r>
              <a:rPr lang="en-US" dirty="0" smtClean="0">
                <a:sym typeface="Wingdings" pitchFamily="2" charset="2"/>
              </a:rPr>
              <a:t> hydrogen = $$$</a:t>
            </a:r>
          </a:p>
          <a:p>
            <a:r>
              <a:rPr lang="en-US" dirty="0" smtClean="0">
                <a:sym typeface="Wingdings" pitchFamily="2" charset="2"/>
              </a:rPr>
              <a:t>Takes energy to make pure hydrogen</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Biomass (Burning Natural Stuff)</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Burning natural carbon-based things (wood, manure, etc) for fuel</a:t>
            </a:r>
          </a:p>
          <a:p>
            <a:endParaRPr lang="en-US" dirty="0"/>
          </a:p>
          <a:p>
            <a:r>
              <a:rPr lang="en-US" dirty="0" smtClean="0"/>
              <a:t>15% world’s energy</a:t>
            </a:r>
          </a:p>
          <a:p>
            <a:pPr lvl="1"/>
            <a:r>
              <a:rPr lang="en-US" dirty="0" smtClean="0"/>
              <a:t>Developed countries</a:t>
            </a:r>
          </a:p>
          <a:p>
            <a:pPr lvl="1"/>
            <a:endParaRPr lang="en-US" dirty="0"/>
          </a:p>
          <a:p>
            <a:r>
              <a:rPr lang="en-US" dirty="0" smtClean="0"/>
              <a:t>Places with large forests</a:t>
            </a:r>
          </a:p>
          <a:p>
            <a:pPr lvl="1"/>
            <a:r>
              <a:rPr lang="en-US" dirty="0" smtClean="0"/>
              <a:t>Amazon</a:t>
            </a:r>
          </a:p>
          <a:p>
            <a:pPr lvl="1"/>
            <a:r>
              <a:rPr lang="en-US" dirty="0" smtClean="0"/>
              <a:t>Canada</a:t>
            </a:r>
          </a:p>
          <a:p>
            <a:pPr lvl="1"/>
            <a:endParaRPr lang="en-US" dirty="0"/>
          </a:p>
        </p:txBody>
      </p:sp>
      <p:sp>
        <p:nvSpPr>
          <p:cNvPr id="4" name="Content Placeholder 3"/>
          <p:cNvSpPr>
            <a:spLocks noGrp="1"/>
          </p:cNvSpPr>
          <p:nvPr>
            <p:ph sz="half" idx="2"/>
          </p:nvPr>
        </p:nvSpPr>
        <p:spPr>
          <a:xfrm>
            <a:off x="4419600" y="1600200"/>
            <a:ext cx="4267200" cy="4953000"/>
          </a:xfrm>
        </p:spPr>
        <p:txBody>
          <a:bodyPr>
            <a:normAutofit lnSpcReduction="10000"/>
          </a:bodyPr>
          <a:lstStyle/>
          <a:p>
            <a:pPr>
              <a:buNone/>
            </a:pPr>
            <a:r>
              <a:rPr lang="en-US" dirty="0" smtClean="0"/>
              <a:t>Pros</a:t>
            </a:r>
          </a:p>
          <a:p>
            <a:r>
              <a:rPr lang="en-US" dirty="0" smtClean="0"/>
              <a:t>Less smog gas produced</a:t>
            </a:r>
          </a:p>
          <a:p>
            <a:r>
              <a:rPr lang="en-US" dirty="0" smtClean="0"/>
              <a:t>No atmos. Disruption</a:t>
            </a:r>
          </a:p>
          <a:p>
            <a:r>
              <a:rPr lang="en-US" dirty="0" smtClean="0"/>
              <a:t>½ world’s demand for electricity</a:t>
            </a:r>
          </a:p>
          <a:p>
            <a:endParaRPr lang="en-US" dirty="0" smtClean="0"/>
          </a:p>
          <a:p>
            <a:pPr>
              <a:buNone/>
            </a:pPr>
            <a:r>
              <a:rPr lang="en-US" dirty="0" smtClean="0"/>
              <a:t>Cons</a:t>
            </a:r>
          </a:p>
          <a:p>
            <a:r>
              <a:rPr lang="en-US" dirty="0" smtClean="0"/>
              <a:t>Needs H2O and fertilizer</a:t>
            </a:r>
          </a:p>
          <a:p>
            <a:r>
              <a:rPr lang="en-US" dirty="0" smtClean="0"/>
              <a:t>Air pollution (burning)</a:t>
            </a:r>
          </a:p>
          <a:p>
            <a:r>
              <a:rPr lang="en-US" dirty="0" smtClean="0"/>
              <a:t>Deforestation (Amazon)</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a:t>
            </a:r>
            <a:endParaRPr lang="en-US" dirty="0"/>
          </a:p>
        </p:txBody>
      </p:sp>
      <p:sp>
        <p:nvSpPr>
          <p:cNvPr id="3" name="Content Placeholder 2"/>
          <p:cNvSpPr>
            <a:spLocks noGrp="1"/>
          </p:cNvSpPr>
          <p:nvPr>
            <p:ph sz="half" idx="1"/>
          </p:nvPr>
        </p:nvSpPr>
        <p:spPr/>
        <p:txBody>
          <a:bodyPr>
            <a:normAutofit/>
          </a:bodyPr>
          <a:lstStyle/>
          <a:p>
            <a:r>
              <a:rPr lang="en-US" dirty="0" smtClean="0"/>
              <a:t>Wind moves giant turbines to power generators </a:t>
            </a:r>
            <a:r>
              <a:rPr lang="en-US" dirty="0" smtClean="0">
                <a:sym typeface="Wingdings" pitchFamily="2" charset="2"/>
              </a:rPr>
              <a:t> electricity</a:t>
            </a:r>
          </a:p>
          <a:p>
            <a:endParaRPr lang="en-US" dirty="0">
              <a:sym typeface="Wingdings" pitchFamily="2" charset="2"/>
            </a:endParaRPr>
          </a:p>
          <a:p>
            <a:r>
              <a:rPr lang="en-US" dirty="0" smtClean="0">
                <a:sym typeface="Wingdings" pitchFamily="2" charset="2"/>
              </a:rPr>
              <a:t>Places that are windy and not very populated</a:t>
            </a:r>
          </a:p>
          <a:p>
            <a:pPr lvl="1"/>
            <a:r>
              <a:rPr lang="en-US" dirty="0" smtClean="0">
                <a:sym typeface="Wingdings" pitchFamily="2" charset="2"/>
              </a:rPr>
              <a:t>Palm Springs</a:t>
            </a:r>
          </a:p>
          <a:p>
            <a:pPr lvl="1"/>
            <a:r>
              <a:rPr lang="en-US" dirty="0" smtClean="0">
                <a:sym typeface="Wingdings" pitchFamily="2" charset="2"/>
              </a:rPr>
              <a:t>North Dakota</a:t>
            </a:r>
            <a:endParaRPr lang="en-US" dirty="0"/>
          </a:p>
        </p:txBody>
      </p:sp>
      <p:sp>
        <p:nvSpPr>
          <p:cNvPr id="4" name="Content Placeholder 3"/>
          <p:cNvSpPr>
            <a:spLocks noGrp="1"/>
          </p:cNvSpPr>
          <p:nvPr>
            <p:ph sz="half" idx="2"/>
          </p:nvPr>
        </p:nvSpPr>
        <p:spPr>
          <a:xfrm>
            <a:off x="4648200" y="1600200"/>
            <a:ext cx="4191000" cy="4876800"/>
          </a:xfrm>
        </p:spPr>
        <p:txBody>
          <a:bodyPr>
            <a:normAutofit/>
          </a:bodyPr>
          <a:lstStyle/>
          <a:p>
            <a:pPr>
              <a:buNone/>
            </a:pPr>
            <a:r>
              <a:rPr lang="en-US" dirty="0" smtClean="0"/>
              <a:t>Pros</a:t>
            </a:r>
          </a:p>
          <a:p>
            <a:r>
              <a:rPr lang="en-US" dirty="0" smtClean="0"/>
              <a:t>Easy to build</a:t>
            </a:r>
          </a:p>
          <a:p>
            <a:r>
              <a:rPr lang="en-US" dirty="0" smtClean="0"/>
              <a:t>Multiple uses of land</a:t>
            </a:r>
          </a:p>
          <a:p>
            <a:r>
              <a:rPr lang="en-US" dirty="0" smtClean="0"/>
              <a:t>Energy efficient</a:t>
            </a:r>
          </a:p>
          <a:p>
            <a:endParaRPr lang="en-US" dirty="0" smtClean="0"/>
          </a:p>
          <a:p>
            <a:pPr>
              <a:buNone/>
            </a:pPr>
            <a:r>
              <a:rPr lang="en-US" dirty="0" smtClean="0"/>
              <a:t>Cons</a:t>
            </a:r>
          </a:p>
          <a:p>
            <a:r>
              <a:rPr lang="en-US" dirty="0" smtClean="0"/>
              <a:t>Noise pollution</a:t>
            </a:r>
          </a:p>
          <a:p>
            <a:r>
              <a:rPr lang="en-US" dirty="0" smtClean="0"/>
              <a:t>Eye-sore</a:t>
            </a:r>
          </a:p>
          <a:p>
            <a:r>
              <a:rPr lang="en-US" dirty="0" smtClean="0"/>
              <a:t>Steady wind required</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Geothermal (Volcanoes)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Use hot steam from magma to drive turbines </a:t>
            </a:r>
            <a:r>
              <a:rPr lang="en-US" dirty="0" smtClean="0">
                <a:sym typeface="Wingdings" pitchFamily="2" charset="2"/>
              </a:rPr>
              <a:t> electricity</a:t>
            </a:r>
          </a:p>
          <a:p>
            <a:endParaRPr lang="en-US" dirty="0">
              <a:sym typeface="Wingdings" pitchFamily="2" charset="2"/>
            </a:endParaRPr>
          </a:p>
          <a:p>
            <a:r>
              <a:rPr lang="en-US" dirty="0" smtClean="0">
                <a:sym typeface="Wingdings" pitchFamily="2" charset="2"/>
              </a:rPr>
              <a:t>Where: near tectonic plate barriers</a:t>
            </a:r>
          </a:p>
          <a:p>
            <a:pPr lvl="1"/>
            <a:r>
              <a:rPr lang="en-US" dirty="0" smtClean="0">
                <a:sym typeface="Wingdings" pitchFamily="2" charset="2"/>
              </a:rPr>
              <a:t>Hawaii</a:t>
            </a:r>
          </a:p>
          <a:p>
            <a:pPr lvl="1"/>
            <a:r>
              <a:rPr lang="en-US" dirty="0" smtClean="0">
                <a:sym typeface="Wingdings" pitchFamily="2" charset="2"/>
              </a:rPr>
              <a:t>Japan</a:t>
            </a:r>
            <a:endParaRPr lang="en-US" dirty="0"/>
          </a:p>
        </p:txBody>
      </p:sp>
      <p:sp>
        <p:nvSpPr>
          <p:cNvPr id="4" name="Content Placeholder 3"/>
          <p:cNvSpPr>
            <a:spLocks noGrp="1"/>
          </p:cNvSpPr>
          <p:nvPr>
            <p:ph sz="half" idx="2"/>
          </p:nvPr>
        </p:nvSpPr>
        <p:spPr>
          <a:xfrm>
            <a:off x="4648200" y="1600200"/>
            <a:ext cx="4495800" cy="4800600"/>
          </a:xfrm>
        </p:spPr>
        <p:txBody>
          <a:bodyPr>
            <a:normAutofit lnSpcReduction="10000"/>
          </a:bodyPr>
          <a:lstStyle/>
          <a:p>
            <a:pPr>
              <a:buNone/>
            </a:pPr>
            <a:r>
              <a:rPr lang="en-US" dirty="0" smtClean="0"/>
              <a:t>Pros</a:t>
            </a:r>
          </a:p>
          <a:p>
            <a:r>
              <a:rPr lang="en-US" dirty="0" smtClean="0"/>
              <a:t>Cheap (similar to F.F.’s)</a:t>
            </a:r>
          </a:p>
          <a:p>
            <a:r>
              <a:rPr lang="en-US" dirty="0" smtClean="0"/>
              <a:t>Energy efficient</a:t>
            </a:r>
          </a:p>
          <a:p>
            <a:r>
              <a:rPr lang="en-US" dirty="0" smtClean="0"/>
              <a:t>Little air pollution</a:t>
            </a:r>
          </a:p>
          <a:p>
            <a:endParaRPr lang="en-US" dirty="0" smtClean="0"/>
          </a:p>
          <a:p>
            <a:pPr>
              <a:buNone/>
            </a:pPr>
            <a:r>
              <a:rPr lang="en-US" dirty="0" smtClean="0"/>
              <a:t>Cons</a:t>
            </a:r>
          </a:p>
          <a:p>
            <a:r>
              <a:rPr lang="en-US" dirty="0" smtClean="0"/>
              <a:t>Waste = destroys ecosystems</a:t>
            </a:r>
          </a:p>
          <a:p>
            <a:r>
              <a:rPr lang="en-US" dirty="0" smtClean="0"/>
              <a:t>Locations = scarce</a:t>
            </a:r>
          </a:p>
          <a:p>
            <a:r>
              <a:rPr lang="en-US" dirty="0" smtClean="0"/>
              <a:t>Noise, odor problems</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14869</TotalTime>
  <Words>2740</Words>
  <Application>Microsoft Office PowerPoint</Application>
  <PresentationFormat>On-screen Show (4:3)</PresentationFormat>
  <Paragraphs>540</Paragraphs>
  <Slides>60</Slides>
  <Notes>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Warm Up #1</vt:lpstr>
      <vt:lpstr>Warm Up #2</vt:lpstr>
      <vt:lpstr>Chapters 15 &amp; 16</vt:lpstr>
      <vt:lpstr>Laws of Energy (Thermodynamics)</vt:lpstr>
      <vt:lpstr>Measuring Energy: Watts</vt:lpstr>
      <vt:lpstr>Other Forms of Energy: Part 1</vt:lpstr>
      <vt:lpstr>Other Forms of Energy: Part 2</vt:lpstr>
      <vt:lpstr>Kilowatt Hours &amp; Your Electric Bill</vt:lpstr>
      <vt:lpstr>Quick Quiz # 1</vt:lpstr>
      <vt:lpstr>Warm Up # 3</vt:lpstr>
      <vt:lpstr>Warm Up #4</vt:lpstr>
      <vt:lpstr>Warm Up #5</vt:lpstr>
      <vt:lpstr>Non-Renewable Energy</vt:lpstr>
      <vt:lpstr>Remember: Laws of Energy/Thermodynamics</vt:lpstr>
      <vt:lpstr>Forms</vt:lpstr>
      <vt:lpstr>Nonrenewable and Sustainability</vt:lpstr>
      <vt:lpstr>How Do Fossil Fuels Form?</vt:lpstr>
      <vt:lpstr>The Problem with Coal: Acid Rain</vt:lpstr>
      <vt:lpstr>The Problem with Oil: Scarcity</vt:lpstr>
      <vt:lpstr>Another Natural Gas Hybrid: SynFuels</vt:lpstr>
      <vt:lpstr>Natural Gas:  A Clean Gateway into the Future</vt:lpstr>
      <vt:lpstr>How Nuclear Power Works</vt:lpstr>
      <vt:lpstr>Options for Radioactive Waste Disposal</vt:lpstr>
      <vt:lpstr>Non-Renewable Energy Commonalities</vt:lpstr>
      <vt:lpstr>Quick Quiz # 2</vt:lpstr>
      <vt:lpstr>Warm Up #6</vt:lpstr>
      <vt:lpstr>Renewable Energy</vt:lpstr>
      <vt:lpstr>With Rising Gas Prices…Create your Own Fuel!</vt:lpstr>
      <vt:lpstr>Renewable Energy Types</vt:lpstr>
      <vt:lpstr>Renewable Energy Commonalities</vt:lpstr>
      <vt:lpstr>Energy Efficiency &amp; Lights</vt:lpstr>
      <vt:lpstr>Wind and Noise Pollution</vt:lpstr>
      <vt:lpstr>Solar: Passive (90%) vs. Active (35%)</vt:lpstr>
      <vt:lpstr>Hydroelectric Chaos:  Aswan Dam &amp; Tidal Waves</vt:lpstr>
      <vt:lpstr>Biomass: Save the Trees, Man</vt:lpstr>
      <vt:lpstr>Hydrogen Fuel Cell Cars</vt:lpstr>
      <vt:lpstr>Warm Up #7</vt:lpstr>
      <vt:lpstr>Chapters 15 and 16 Review Slides</vt:lpstr>
      <vt:lpstr>Energy</vt:lpstr>
      <vt:lpstr>Energy Units</vt:lpstr>
      <vt:lpstr>Math Problem</vt:lpstr>
      <vt:lpstr>Non-Renewable Energy Commonalities</vt:lpstr>
      <vt:lpstr>Non Renewable Energy Types</vt:lpstr>
      <vt:lpstr>Miscellaneous Non Renewable</vt:lpstr>
      <vt:lpstr>Renewable Energy Commonalities</vt:lpstr>
      <vt:lpstr>Renewable Energy Types</vt:lpstr>
      <vt:lpstr>Miscellaneous Renewable</vt:lpstr>
      <vt:lpstr>Chapters 7 &amp; 8: Food Webs</vt:lpstr>
      <vt:lpstr>Types of Energy</vt:lpstr>
      <vt:lpstr>Coal</vt:lpstr>
      <vt:lpstr>Oil</vt:lpstr>
      <vt:lpstr>Natural Gas</vt:lpstr>
      <vt:lpstr>Nuclear Energy</vt:lpstr>
      <vt:lpstr>Types of Energy</vt:lpstr>
      <vt:lpstr>Hydroelectric Power (Dams)</vt:lpstr>
      <vt:lpstr>Solar Energy (Sun)</vt:lpstr>
      <vt:lpstr>Hydrogen Fuel Cells</vt:lpstr>
      <vt:lpstr>Biomass (Burning Natural Stuff)</vt:lpstr>
      <vt:lpstr>Wind</vt:lpstr>
      <vt:lpstr>Geothermal (Volcanoes)</vt:lpstr>
    </vt:vector>
  </TitlesOfParts>
  <Company>BHUSD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 Up #1</dc:title>
  <dc:creator>Graham Lockett</dc:creator>
  <cp:lastModifiedBy>Graham Lockett</cp:lastModifiedBy>
  <cp:revision>1061</cp:revision>
  <dcterms:created xsi:type="dcterms:W3CDTF">2012-02-17T15:58:52Z</dcterms:created>
  <dcterms:modified xsi:type="dcterms:W3CDTF">2012-02-29T06:13:44Z</dcterms:modified>
</cp:coreProperties>
</file>